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3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53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6"/>
    <p:restoredTop sz="96197"/>
  </p:normalViewPr>
  <p:slideViewPr>
    <p:cSldViewPr snapToGrid="0" snapToObjects="1">
      <p:cViewPr varScale="1">
        <p:scale>
          <a:sx n="119" d="100"/>
          <a:sy n="119" d="100"/>
        </p:scale>
        <p:origin x="224" y="192"/>
      </p:cViewPr>
      <p:guideLst>
        <p:guide orient="horz" pos="2092"/>
        <p:guide pos="53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465611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duardoSchiavo/AppliedDataScienceCapstone/blob/83b78656bf8eeede3a8f6cfa84b4c472d650a17a/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EduardoSchiavo/AppliedDataScienceCapstone/blob/83b78656bf8eeede3a8f6cfa84b4c472d650a17a/EDA%20with%20DATA%20Visualization.ipyn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duardoSchiavo/AppliedDataScienceCapstone/blob/83b78656bf8eeede3a8f6cfa84b4c472d650a17a/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duardoSchiavo/AppliedDataScienceCapstone/blob/83b78656bf8eeede3a8f6cfa84b4c472d650a17a/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duardoSchiavo/AppliedDataScienceCapstone/blob/83b78656bf8eeede3a8f6cfa84b4c472d650a17a/spacex_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duardoSchiavo/AppliedDataScienceCapstone/blob/596da586cda3137638b1ab75b20b009296b9e271/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EduardoSchiavo/AppliedDataScienceCapston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duardoSchiavo/AppliedDataScienceCapstone/blob/83b78656bf8eeede3a8f6cfa84b4c472d650a17a/DataColla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duardoSchiavo/AppliedDataScienceCapstone/blob/83b78656bf8eeede3a8f6cfa84b4c472d650a17a/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Eduardo Schiavo	</a:t>
            </a:r>
          </a:p>
          <a:p>
            <a:r>
              <a:rPr lang="en-US" dirty="0">
                <a:solidFill>
                  <a:schemeClr val="bg2"/>
                </a:solidFill>
                <a:latin typeface="Abadi" panose="020B0604020104020204" pitchFamily="34" charset="0"/>
                <a:ea typeface="SF Pro" pitchFamily="2" charset="0"/>
                <a:cs typeface="SF Pro" pitchFamily="2" charset="0"/>
              </a:rPr>
              <a:t>3/11/2021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(EDA) is performed in order to find patterns in the data</a:t>
            </a:r>
          </a:p>
          <a:p>
            <a:pPr marL="0" indent="0">
              <a:buNone/>
            </a:pPr>
            <a:r>
              <a:rPr lang="en-US" sz="2200" dirty="0">
                <a:solidFill>
                  <a:schemeClr val="accent3">
                    <a:lumMod val="25000"/>
                  </a:schemeClr>
                </a:solidFill>
                <a:latin typeface="Abadi" panose="020B0604020104020204" pitchFamily="34" charset="0"/>
              </a:rPr>
              <a:t>(i.e. the number of launches per orbit and per site are counted)</a:t>
            </a:r>
          </a:p>
          <a:p>
            <a:r>
              <a:rPr lang="en-US" sz="2200" dirty="0">
                <a:solidFill>
                  <a:schemeClr val="accent3">
                    <a:lumMod val="25000"/>
                  </a:schemeClr>
                </a:solidFill>
                <a:latin typeface="Abadi" panose="020B0604020104020204" pitchFamily="34" charset="0"/>
              </a:rPr>
              <a:t>The dataset is processed in order to have suitable labels for the subsequent training of supervised machine learning (ML) models</a:t>
            </a:r>
          </a:p>
          <a:p>
            <a:pPr marL="0" indent="0">
              <a:buNone/>
            </a:pPr>
            <a:r>
              <a:rPr lang="en-US" sz="2200" dirty="0">
                <a:solidFill>
                  <a:schemeClr val="accent3">
                    <a:lumMod val="25000"/>
                  </a:schemeClr>
                </a:solidFill>
                <a:latin typeface="Abadi" panose="020B0604020104020204" pitchFamily="34" charset="0"/>
              </a:rPr>
              <a:t>(i.e. the mission outcomes are converted in a Class entry)</a:t>
            </a:r>
          </a:p>
          <a:p>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Notebook link:</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EduardoSchiavo</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AppliedDataScienceCapstone</a:t>
            </a:r>
            <a:r>
              <a:rPr lang="en-US" sz="2200" dirty="0">
                <a:solidFill>
                  <a:schemeClr val="accent3">
                    <a:lumMod val="25000"/>
                  </a:schemeClr>
                </a:solidFill>
                <a:latin typeface="Abadi" panose="020B0604020104020204" pitchFamily="34" charset="0"/>
                <a:hlinkClick r:id="rId3"/>
              </a:rPr>
              <a:t>/blob/83b78656bf8eeede3a8f6cfa84b4c472d650a17a/</a:t>
            </a:r>
            <a:r>
              <a:rPr lang="en-US" sz="2200" dirty="0" err="1">
                <a:solidFill>
                  <a:schemeClr val="accent3">
                    <a:lumMod val="25000"/>
                  </a:schemeClr>
                </a:solidFill>
                <a:latin typeface="Abadi" panose="020B0604020104020204" pitchFamily="34" charset="0"/>
                <a:hlinkClick r:id="rId3"/>
              </a:rPr>
              <a:t>EDA.ipynb</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117190"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relationships are visually explored:</a:t>
            </a:r>
          </a:p>
          <a:p>
            <a:pPr>
              <a:lnSpc>
                <a:spcPct val="100000"/>
              </a:lnSpc>
              <a:spcBef>
                <a:spcPts val="1400"/>
              </a:spcBef>
            </a:pPr>
            <a:r>
              <a:rPr lang="en-US" sz="1800" dirty="0">
                <a:solidFill>
                  <a:schemeClr val="accent3">
                    <a:lumMod val="25000"/>
                  </a:schemeClr>
                </a:solidFill>
                <a:latin typeface="Abadi" panose="020B0604020104020204" pitchFamily="34" charset="0"/>
              </a:rPr>
              <a:t>Launch Sites vs. Flight Number</a:t>
            </a:r>
          </a:p>
          <a:p>
            <a:pPr>
              <a:lnSpc>
                <a:spcPct val="100000"/>
              </a:lnSpc>
              <a:spcBef>
                <a:spcPts val="1400"/>
              </a:spcBef>
            </a:pPr>
            <a:r>
              <a:rPr lang="en-US" sz="1800" dirty="0">
                <a:solidFill>
                  <a:schemeClr val="accent3">
                    <a:lumMod val="25000"/>
                  </a:schemeClr>
                </a:solidFill>
                <a:latin typeface="Abadi" panose="020B0604020104020204" pitchFamily="34" charset="0"/>
              </a:rPr>
              <a:t>Launch Sites vs. Payload Mass </a:t>
            </a:r>
          </a:p>
          <a:p>
            <a:pPr>
              <a:lnSpc>
                <a:spcPct val="100000"/>
              </a:lnSpc>
              <a:spcBef>
                <a:spcPts val="1400"/>
              </a:spcBef>
            </a:pPr>
            <a:r>
              <a:rPr lang="en-US" sz="1800" dirty="0">
                <a:solidFill>
                  <a:schemeClr val="accent3">
                    <a:lumMod val="25000"/>
                  </a:schemeClr>
                </a:solidFill>
                <a:latin typeface="Abadi" panose="020B0604020104020204" pitchFamily="34" charset="0"/>
              </a:rPr>
              <a:t>Orbit Type vs. Success Rate </a:t>
            </a:r>
          </a:p>
          <a:p>
            <a:pPr>
              <a:lnSpc>
                <a:spcPct val="100000"/>
              </a:lnSpc>
              <a:spcBef>
                <a:spcPts val="1400"/>
              </a:spcBef>
            </a:pPr>
            <a:r>
              <a:rPr lang="en-US" sz="1800" dirty="0">
                <a:solidFill>
                  <a:schemeClr val="accent3">
                    <a:lumMod val="25000"/>
                  </a:schemeClr>
                </a:solidFill>
                <a:latin typeface="Abadi" panose="020B0604020104020204" pitchFamily="34" charset="0"/>
              </a:rPr>
              <a:t>Orbit Type vs. Flight Number</a:t>
            </a:r>
          </a:p>
          <a:p>
            <a:pPr>
              <a:lnSpc>
                <a:spcPct val="100000"/>
              </a:lnSpc>
              <a:spcBef>
                <a:spcPts val="1400"/>
              </a:spcBef>
            </a:pPr>
            <a:r>
              <a:rPr lang="en-US" sz="1800" dirty="0">
                <a:solidFill>
                  <a:schemeClr val="accent3">
                    <a:lumMod val="25000"/>
                  </a:schemeClr>
                </a:solidFill>
                <a:latin typeface="Abadi" panose="020B0604020104020204" pitchFamily="34" charset="0"/>
              </a:rPr>
              <a:t>Orbit Type vs. Payload Mass</a:t>
            </a:r>
          </a:p>
          <a:p>
            <a:pPr>
              <a:lnSpc>
                <a:spcPct val="100000"/>
              </a:lnSpc>
              <a:spcBef>
                <a:spcPts val="1400"/>
              </a:spcBef>
            </a:pPr>
            <a:r>
              <a:rPr lang="en-US" sz="1800" dirty="0">
                <a:solidFill>
                  <a:schemeClr val="accent3">
                    <a:lumMod val="25000"/>
                  </a:schemeClr>
                </a:solidFill>
                <a:latin typeface="Abadi" panose="020B0604020104020204" pitchFamily="34" charset="0"/>
              </a:rPr>
              <a:t>Class vs. Year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Notebook link:</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4"/>
              </a:rPr>
              <a:t>https://github.com/EduardoSchiavo/AppliedDataScienceCapstone/blob/83b78656bf8eeede3a8f6cfa84b4c472d650a17a/EDA%20with%20DATA%20Visualization.ipynb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3074" name="Picture 2">
            <a:extLst>
              <a:ext uri="{FF2B5EF4-FFF2-40B4-BE49-F238E27FC236}">
                <a16:creationId xmlns:a16="http://schemas.microsoft.com/office/drawing/2014/main" id="{2254C94A-052F-E04B-8522-ADDA5D5547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0271" y="1825625"/>
            <a:ext cx="3856317" cy="349359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A228AD2-B99E-C34D-AFA2-171C7D12CCC8}"/>
              </a:ext>
            </a:extLst>
          </p:cNvPr>
          <p:cNvCxnSpPr/>
          <p:nvPr/>
        </p:nvCxnSpPr>
        <p:spPr>
          <a:xfrm>
            <a:off x="4087906" y="2976282"/>
            <a:ext cx="32452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EDA was performed through S	QL queries, in particular:</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Launch site names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Launches from sites starting with CCA</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Payload mass carried by NASA CRS boosters </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Average payload mass carried by F9 v1.1 boosters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Date of first successful landing outcome</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Name of boosters with </a:t>
            </a:r>
            <a:r>
              <a:rPr lang="en-US" sz="2200" dirty="0" err="1">
                <a:solidFill>
                  <a:schemeClr val="accent3">
                    <a:lumMod val="25000"/>
                  </a:schemeClr>
                </a:solidFill>
                <a:latin typeface="Abadi" panose="020B0604020104020204" pitchFamily="34" charset="0"/>
              </a:rPr>
              <a:t>succesfuls</a:t>
            </a:r>
            <a:r>
              <a:rPr lang="en-US" sz="2200" dirty="0">
                <a:solidFill>
                  <a:schemeClr val="accent3">
                    <a:lumMod val="25000"/>
                  </a:schemeClr>
                </a:solidFill>
                <a:latin typeface="Abadi" panose="020B0604020104020204" pitchFamily="34" charset="0"/>
              </a:rPr>
              <a:t> outcome and payload mass in a certain range</a:t>
            </a:r>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Total number of successes and fails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Booster versions that have carried out the maximum payload mass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 Failed landing outcomes in drone ship, their booster versions, and launch site names for in year 2015</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Ranked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EduardoSchiavo</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AppliedDataScienceCapstone</a:t>
            </a:r>
            <a:r>
              <a:rPr lang="en-US" sz="2200" dirty="0">
                <a:solidFill>
                  <a:schemeClr val="accent3">
                    <a:lumMod val="25000"/>
                  </a:schemeClr>
                </a:solidFill>
                <a:latin typeface="Abadi" panose="020B0604020104020204" pitchFamily="34" charset="0"/>
                <a:hlinkClick r:id="rId3"/>
              </a:rPr>
              <a:t>/blob/83b78656bf8eeede3a8f6cfa84b4c472d650a17a/EDA%20with%20SQL.ipynb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4282597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marL="0" indent="0">
              <a:buNone/>
            </a:pPr>
            <a:r>
              <a:rPr lang="en-US" dirty="0"/>
              <a:t>On a map we marked: </a:t>
            </a:r>
          </a:p>
          <a:p>
            <a:pPr marL="0" indent="0">
              <a:buNone/>
            </a:pPr>
            <a:r>
              <a:rPr lang="en-US" dirty="0"/>
              <a:t>-launch sites</a:t>
            </a:r>
          </a:p>
          <a:p>
            <a:pPr marL="0" indent="0">
              <a:buNone/>
            </a:pPr>
            <a:r>
              <a:rPr lang="en-US" dirty="0"/>
              <a:t>-success and fails for launch sites</a:t>
            </a:r>
          </a:p>
          <a:p>
            <a:pPr marL="0" indent="0">
              <a:buNone/>
            </a:pPr>
            <a:r>
              <a:rPr lang="en-US" dirty="0"/>
              <a:t>-distances between a launch site to its proximities</a:t>
            </a:r>
          </a:p>
          <a:p>
            <a:pPr marL="0" indent="0">
              <a:buNone/>
            </a:pPr>
            <a:r>
              <a:rPr lang="en-US" dirty="0"/>
              <a:t>This allows us to visualize the sites with the highest rate of success and to assess the risk due the proximities of human settlements and or infrastructures. See notebook for further details</a:t>
            </a:r>
          </a:p>
          <a:p>
            <a:pPr marL="0" indent="0">
              <a:buNone/>
            </a:pPr>
            <a:r>
              <a:rPr lang="en-US" dirty="0"/>
              <a:t>Notebook link:</a:t>
            </a:r>
          </a:p>
          <a:p>
            <a:pPr marL="0" indent="0">
              <a:buNone/>
            </a:pPr>
            <a:r>
              <a:rPr lang="en-US" dirty="0">
                <a:hlinkClick r:id="rId3"/>
              </a:rPr>
              <a:t>https://</a:t>
            </a:r>
            <a:r>
              <a:rPr lang="en-US" dirty="0" err="1">
                <a:hlinkClick r:id="rId3"/>
              </a:rPr>
              <a:t>github.com</a:t>
            </a:r>
            <a:r>
              <a:rPr lang="en-US" dirty="0">
                <a:hlinkClick r:id="rId3"/>
              </a:rPr>
              <a:t>/</a:t>
            </a:r>
            <a:r>
              <a:rPr lang="en-US" dirty="0" err="1">
                <a:hlinkClick r:id="rId3"/>
              </a:rPr>
              <a:t>EduardoSchiavo</a:t>
            </a:r>
            <a:r>
              <a:rPr lang="en-US" dirty="0">
                <a:hlinkClick r:id="rId3"/>
              </a:rPr>
              <a:t>/</a:t>
            </a:r>
            <a:r>
              <a:rPr lang="en-US" dirty="0" err="1">
                <a:hlinkClick r:id="rId3"/>
              </a:rPr>
              <a:t>AppliedDataScienceCapstone</a:t>
            </a:r>
            <a:r>
              <a:rPr lang="en-US" dirty="0">
                <a:hlinkClick r:id="rId3"/>
              </a:rPr>
              <a:t>/blob/83b78656bf8eeede3a8f6cfa84b4c472d650a17a/EDA%20with%20SQL.ipynb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dirty="0"/>
              <a:t>A simple dashboard was created, visualizing the outcomes for launch site and the outcome against payload mass, color coded with respect to the site. A dropdown menu allows for selection of the site and a slider helps us select the payload mass range. </a:t>
            </a:r>
          </a:p>
          <a:p>
            <a:pPr marL="0" indent="0">
              <a:buNone/>
            </a:pPr>
            <a:endParaRPr lang="en-US" dirty="0"/>
          </a:p>
          <a:p>
            <a:pPr marL="0" indent="0">
              <a:buNone/>
            </a:pPr>
            <a:r>
              <a:rPr lang="en-US" dirty="0"/>
              <a:t>GitHub Link to the python code:</a:t>
            </a:r>
          </a:p>
          <a:p>
            <a:pPr marL="0" indent="0">
              <a:buNone/>
            </a:pPr>
            <a:r>
              <a:rPr lang="en-US" dirty="0">
                <a:hlinkClick r:id="rId3"/>
              </a:rPr>
              <a:t>https://</a:t>
            </a:r>
            <a:r>
              <a:rPr lang="en-US" dirty="0" err="1">
                <a:hlinkClick r:id="rId3"/>
              </a:rPr>
              <a:t>github.com</a:t>
            </a:r>
            <a:r>
              <a:rPr lang="en-US" dirty="0">
                <a:hlinkClick r:id="rId3"/>
              </a:rPr>
              <a:t>/</a:t>
            </a:r>
            <a:r>
              <a:rPr lang="en-US" dirty="0" err="1">
                <a:hlinkClick r:id="rId3"/>
              </a:rPr>
              <a:t>EduardoSchiavo</a:t>
            </a:r>
            <a:r>
              <a:rPr lang="en-US" dirty="0">
                <a:hlinkClick r:id="rId3"/>
              </a:rPr>
              <a:t>/</a:t>
            </a:r>
            <a:r>
              <a:rPr lang="en-US" dirty="0" err="1">
                <a:hlinkClick r:id="rId3"/>
              </a:rPr>
              <a:t>AppliedDataScienceCapstone</a:t>
            </a:r>
            <a:r>
              <a:rPr lang="en-US" dirty="0">
                <a:hlinkClick r:id="rId3"/>
              </a:rPr>
              <a:t>/blob/83b78656bf8eeede3a8f6cfa84b4c472d650a17a/</a:t>
            </a:r>
            <a:r>
              <a:rPr lang="en-US" dirty="0" err="1">
                <a:hlinkClick r:id="rId3"/>
              </a:rPr>
              <a:t>spacex_dash.py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Class label was created, data was standardized and split into a training and test set.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Through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we found the best parameters set for: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Logistic Regression, Decision Tree, SVM and KNN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Notebook link: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EduardoSchiavo</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AppliedDataScienceCapstone</a:t>
            </a:r>
            <a:r>
              <a:rPr lang="en-US" sz="2200" dirty="0">
                <a:solidFill>
                  <a:schemeClr val="accent3">
                    <a:lumMod val="25000"/>
                  </a:schemeClr>
                </a:solidFill>
                <a:latin typeface="Abadi" panose="020B0604020104020204" pitchFamily="34" charset="0"/>
                <a:hlinkClick r:id="rId3"/>
              </a:rPr>
              <a:t>/blob/596da586cda3137638b1ab75b20b009296b9e271/Machine%20Learning%20Prediction.ipynb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72393" y="2806907"/>
            <a:ext cx="4949596" cy="165751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CCAFS SLC 40 there seems to be a correlation between Flight Number and outcome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6A873D2D-8254-6A43-BCB5-00AD91516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78192"/>
            <a:ext cx="51308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VAFB SLC 4E there are no launches with payload mass greater than 10000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general, there seems to be a higher success rate for larger payloads across all the </a:t>
            </a:r>
            <a:r>
              <a:rPr lang="en-US" sz="2200" dirty="0" err="1">
                <a:solidFill>
                  <a:schemeClr val="accent3">
                    <a:lumMod val="25000"/>
                  </a:schemeClr>
                </a:solidFill>
                <a:latin typeface="Abadi" panose="020B0604020104020204" pitchFamily="34" charset="0"/>
              </a:rPr>
              <a:t>Lauch</a:t>
            </a:r>
            <a:r>
              <a:rPr lang="en-US" sz="2200" dirty="0">
                <a:solidFill>
                  <a:schemeClr val="accent3">
                    <a:lumMod val="25000"/>
                  </a:schemeClr>
                </a:solidFill>
                <a:latin typeface="Abadi" panose="020B0604020104020204" pitchFamily="34" charset="0"/>
              </a:rPr>
              <a:t>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E7FBBCCD-E621-C245-9577-36A843625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1377373"/>
            <a:ext cx="51308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48653" y="2557197"/>
            <a:ext cx="3932238" cy="14052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ES-L1 SSO HEO and GEO have the highest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42B4B9B6-4DC2-E24D-B6A6-443A0F054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807771"/>
            <a:ext cx="4902200"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is a relationship between number of flights and success rate for the LEO orbit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other orbits (e.g. GTO) this is not the case.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certain orbits we did not measure unsuccessful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EA05721E-B9BA-3F4F-AC8E-AD1A1DA7B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1377373"/>
            <a:ext cx="51943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60113" y="1996498"/>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Again, for GTO we don’t observe any trend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Heavier payloads are more frequently launched to the ISS, PO and VLEO orbits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 ISS and PO we also notice that heavier payloads correlate with a higher rate of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12F46C64-AD0C-054F-8109-4B7566202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11" y="1578192"/>
            <a:ext cx="51943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53296" y="3321050"/>
            <a:ext cx="3932238" cy="96031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success generally increases over time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8E3F69F4-6CBF-3B41-9A1A-649127BB6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963" y="2242775"/>
            <a:ext cx="4902200"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1038220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 retrieving the launch sites from a table containing all the data relative to the launches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10;&#10;Description automatically generated with medium confidence">
            <a:extLst>
              <a:ext uri="{FF2B5EF4-FFF2-40B4-BE49-F238E27FC236}">
                <a16:creationId xmlns:a16="http://schemas.microsoft.com/office/drawing/2014/main" id="{090411B1-2380-F94A-B63A-995B25D8A4A6}"/>
              </a:ext>
            </a:extLst>
          </p:cNvPr>
          <p:cNvPicPr>
            <a:picLocks noChangeAspect="1"/>
          </p:cNvPicPr>
          <p:nvPr/>
        </p:nvPicPr>
        <p:blipFill>
          <a:blip r:embed="rId3"/>
          <a:stretch>
            <a:fillRect/>
          </a:stretch>
        </p:blipFill>
        <p:spPr>
          <a:xfrm>
            <a:off x="2178755" y="2583873"/>
            <a:ext cx="7073900" cy="34417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9305" y="167423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queries all the entries whose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begins with ‘CCA’, then limits output to 5 entries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Table&#10;&#10;Description automatically generated">
            <a:extLst>
              <a:ext uri="{FF2B5EF4-FFF2-40B4-BE49-F238E27FC236}">
                <a16:creationId xmlns:a16="http://schemas.microsoft.com/office/drawing/2014/main" id="{FE43CF46-6DC6-254D-8656-A22B86BD7A54}"/>
              </a:ext>
            </a:extLst>
          </p:cNvPr>
          <p:cNvPicPr>
            <a:picLocks noChangeAspect="1"/>
          </p:cNvPicPr>
          <p:nvPr/>
        </p:nvPicPr>
        <p:blipFill>
          <a:blip r:embed="rId3"/>
          <a:stretch>
            <a:fillRect/>
          </a:stretch>
        </p:blipFill>
        <p:spPr>
          <a:xfrm>
            <a:off x="384529" y="2449725"/>
            <a:ext cx="10131071" cy="38696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Selecting the sum of the payload mass values of all the entries where customer is equal to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 email&#10;&#10;Description automatically generated">
            <a:extLst>
              <a:ext uri="{FF2B5EF4-FFF2-40B4-BE49-F238E27FC236}">
                <a16:creationId xmlns:a16="http://schemas.microsoft.com/office/drawing/2014/main" id="{CD268469-633A-224A-B07E-F57D30DCFB1C}"/>
              </a:ext>
            </a:extLst>
          </p:cNvPr>
          <p:cNvPicPr>
            <a:picLocks noChangeAspect="1"/>
          </p:cNvPicPr>
          <p:nvPr/>
        </p:nvPicPr>
        <p:blipFill>
          <a:blip r:embed="rId3"/>
          <a:stretch>
            <a:fillRect/>
          </a:stretch>
        </p:blipFill>
        <p:spPr>
          <a:xfrm>
            <a:off x="1526615" y="2900710"/>
            <a:ext cx="7632700" cy="27559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Selecting the average of the payload mass values of all the entries where booster version starts with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 text, application, email&#10;&#10;Description automatically generated">
            <a:extLst>
              <a:ext uri="{FF2B5EF4-FFF2-40B4-BE49-F238E27FC236}">
                <a16:creationId xmlns:a16="http://schemas.microsoft.com/office/drawing/2014/main" id="{A4FE6229-1E76-A449-A032-0DB24759E234}"/>
              </a:ext>
            </a:extLst>
          </p:cNvPr>
          <p:cNvPicPr>
            <a:picLocks noChangeAspect="1"/>
          </p:cNvPicPr>
          <p:nvPr/>
        </p:nvPicPr>
        <p:blipFill>
          <a:blip r:embed="rId3"/>
          <a:stretch>
            <a:fillRect/>
          </a:stretch>
        </p:blipFill>
        <p:spPr>
          <a:xfrm>
            <a:off x="1422400" y="2790825"/>
            <a:ext cx="8128000" cy="29845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Querying the minimum of the Data column. The first successful landing occurred on the 04/06/2010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application&#10;&#10;Description automatically generated">
            <a:extLst>
              <a:ext uri="{FF2B5EF4-FFF2-40B4-BE49-F238E27FC236}">
                <a16:creationId xmlns:a16="http://schemas.microsoft.com/office/drawing/2014/main" id="{940F2CC5-D500-C740-9360-09A1F624F8A0}"/>
              </a:ext>
            </a:extLst>
          </p:cNvPr>
          <p:cNvPicPr>
            <a:picLocks noChangeAspect="1"/>
          </p:cNvPicPr>
          <p:nvPr/>
        </p:nvPicPr>
        <p:blipFill>
          <a:blip r:embed="rId3"/>
          <a:stretch>
            <a:fillRect/>
          </a:stretch>
        </p:blipFill>
        <p:spPr>
          <a:xfrm>
            <a:off x="1873624" y="2796887"/>
            <a:ext cx="5791200" cy="23368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42372" y="2138079"/>
            <a:ext cx="10391493" cy="30435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is carried out on a Space X dataset (via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interactive visualization, dashboard building, geographical data visualization etc.) </a:t>
            </a:r>
          </a:p>
          <a:p>
            <a:pPr>
              <a:lnSpc>
                <a:spcPct val="100000"/>
              </a:lnSpc>
              <a:spcBef>
                <a:spcPts val="1400"/>
              </a:spcBef>
            </a:pPr>
            <a:r>
              <a:rPr lang="en-US" sz="2200" dirty="0">
                <a:solidFill>
                  <a:schemeClr val="accent3">
                    <a:lumMod val="25000"/>
                  </a:schemeClr>
                </a:solidFill>
                <a:latin typeface="Abadi" panose="020B0604020104020204" pitchFamily="34" charset="0"/>
              </a:rPr>
              <a:t>Different Data Visualization techniques allow us to rationalize what are the factors affecting the successful landing of the first stage.</a:t>
            </a:r>
          </a:p>
          <a:p>
            <a:pPr>
              <a:lnSpc>
                <a:spcPct val="100000"/>
              </a:lnSpc>
              <a:spcBef>
                <a:spcPts val="1400"/>
              </a:spcBef>
            </a:pPr>
            <a:r>
              <a:rPr lang="en-US" sz="2200" dirty="0">
                <a:solidFill>
                  <a:schemeClr val="accent3">
                    <a:lumMod val="25000"/>
                  </a:schemeClr>
                </a:solidFill>
                <a:latin typeface="Abadi" panose="020B0604020104020204" pitchFamily="34" charset="0"/>
              </a:rPr>
              <a:t> This has a direct economical impact, as the possible reutilization of the first stage is the main factor that makes Falcon 9 launches much cheaper that all the other space programs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1A4A76AD-86FF-304A-9155-C5B87CB95D84}"/>
              </a:ext>
            </a:extLst>
          </p:cNvPr>
          <p:cNvPicPr>
            <a:picLocks noChangeAspect="1"/>
          </p:cNvPicPr>
          <p:nvPr/>
        </p:nvPicPr>
        <p:blipFill>
          <a:blip r:embed="rId3"/>
          <a:stretch>
            <a:fillRect/>
          </a:stretch>
        </p:blipFill>
        <p:spPr>
          <a:xfrm>
            <a:off x="1023845" y="1553047"/>
            <a:ext cx="8263590" cy="476630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74575" y="3354292"/>
            <a:ext cx="8031305" cy="1950661"/>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screenshot is cropped to fit into the slides. See the Notebook for the full output.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7949" y="1380967"/>
            <a:ext cx="9745589" cy="931444"/>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Missions are grouped my mission outcomes and outcomes are counted.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 that the second line is commented out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Table&#10;&#10;Description automatically generated">
            <a:extLst>
              <a:ext uri="{FF2B5EF4-FFF2-40B4-BE49-F238E27FC236}">
                <a16:creationId xmlns:a16="http://schemas.microsoft.com/office/drawing/2014/main" id="{A0F4EAE2-756E-9B48-BA15-12189AD78931}"/>
              </a:ext>
            </a:extLst>
          </p:cNvPr>
          <p:cNvPicPr>
            <a:picLocks noChangeAspect="1"/>
          </p:cNvPicPr>
          <p:nvPr/>
        </p:nvPicPr>
        <p:blipFill>
          <a:blip r:embed="rId3"/>
          <a:stretch>
            <a:fillRect/>
          </a:stretch>
        </p:blipFill>
        <p:spPr>
          <a:xfrm>
            <a:off x="956504" y="2312411"/>
            <a:ext cx="9372600" cy="4114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Table&#10;&#10;Description automatically generated">
            <a:extLst>
              <a:ext uri="{FF2B5EF4-FFF2-40B4-BE49-F238E27FC236}">
                <a16:creationId xmlns:a16="http://schemas.microsoft.com/office/drawing/2014/main" id="{30A06C20-22F2-CB4D-AA85-C7F9E45E7164}"/>
              </a:ext>
            </a:extLst>
          </p:cNvPr>
          <p:cNvPicPr>
            <a:picLocks noChangeAspect="1"/>
          </p:cNvPicPr>
          <p:nvPr/>
        </p:nvPicPr>
        <p:blipFill>
          <a:blip r:embed="rId3"/>
          <a:stretch>
            <a:fillRect/>
          </a:stretch>
        </p:blipFill>
        <p:spPr>
          <a:xfrm>
            <a:off x="302931" y="1505165"/>
            <a:ext cx="8626193" cy="4520408"/>
          </a:xfrm>
          <a:prstGeom prst="rect">
            <a:avLst/>
          </a:prstGeom>
        </p:spPr>
      </p:pic>
      <p:sp>
        <p:nvSpPr>
          <p:cNvPr id="9" name="TextBox 8">
            <a:extLst>
              <a:ext uri="{FF2B5EF4-FFF2-40B4-BE49-F238E27FC236}">
                <a16:creationId xmlns:a16="http://schemas.microsoft.com/office/drawing/2014/main" id="{4E401814-ADD3-EA4D-9EA4-F60A5A6C454F}"/>
              </a:ext>
            </a:extLst>
          </p:cNvPr>
          <p:cNvSpPr txBox="1"/>
          <p:nvPr/>
        </p:nvSpPr>
        <p:spPr>
          <a:xfrm>
            <a:off x="6338324" y="3418782"/>
            <a:ext cx="5181600" cy="17929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a:t>Boosters carrying the maximum payload are queried. The maximum payload is obtained through a subquery to the SPACEXTBL</a:t>
            </a:r>
          </a:p>
          <a:p>
            <a:endParaRPr lang="en-GB" dirty="0"/>
          </a:p>
          <a:p>
            <a:r>
              <a:rPr lang="en-GB" dirty="0"/>
              <a:t>Not that the output is cropped to fit into the slides. See notebook for the full output </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5516" y="1489754"/>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accent3">
                    <a:lumMod val="25000"/>
                  </a:schemeClr>
                </a:solidFill>
                <a:latin typeface="Abadi"/>
              </a:rPr>
              <a:t>SQL query to all failed </a:t>
            </a:r>
            <a:r>
              <a:rPr lang="en-US" dirty="0" err="1">
                <a:solidFill>
                  <a:schemeClr val="accent3">
                    <a:lumMod val="25000"/>
                  </a:schemeClr>
                </a:solidFill>
                <a:latin typeface="Abadi"/>
              </a:rPr>
              <a:t>llaunches</a:t>
            </a:r>
            <a:r>
              <a:rPr lang="en-US" dirty="0">
                <a:solidFill>
                  <a:schemeClr val="accent3">
                    <a:lumMod val="25000"/>
                  </a:schemeClr>
                </a:solidFill>
                <a:latin typeface="Abadi"/>
              </a:rPr>
              <a:t> in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Table&#10;&#10;Description automatically generated">
            <a:extLst>
              <a:ext uri="{FF2B5EF4-FFF2-40B4-BE49-F238E27FC236}">
                <a16:creationId xmlns:a16="http://schemas.microsoft.com/office/drawing/2014/main" id="{76E11281-EBE7-A14B-9E70-159D4C061AF5}"/>
              </a:ext>
            </a:extLst>
          </p:cNvPr>
          <p:cNvPicPr>
            <a:picLocks noChangeAspect="1"/>
          </p:cNvPicPr>
          <p:nvPr/>
        </p:nvPicPr>
        <p:blipFill>
          <a:blip r:embed="rId3"/>
          <a:stretch>
            <a:fillRect/>
          </a:stretch>
        </p:blipFill>
        <p:spPr>
          <a:xfrm>
            <a:off x="550790" y="2214910"/>
            <a:ext cx="10871200" cy="34417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8755"/>
            <a:ext cx="9745589" cy="803467"/>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landing outcome and its counts are queried and grouped by outcome then ordered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 text, application, email&#10;&#10;Description automatically generated">
            <a:extLst>
              <a:ext uri="{FF2B5EF4-FFF2-40B4-BE49-F238E27FC236}">
                <a16:creationId xmlns:a16="http://schemas.microsoft.com/office/drawing/2014/main" id="{56713BC3-BA86-3E49-B026-4D56941EAEF1}"/>
              </a:ext>
            </a:extLst>
          </p:cNvPr>
          <p:cNvPicPr>
            <a:picLocks noChangeAspect="1"/>
          </p:cNvPicPr>
          <p:nvPr/>
        </p:nvPicPr>
        <p:blipFill>
          <a:blip r:embed="rId3"/>
          <a:stretch>
            <a:fillRect/>
          </a:stretch>
        </p:blipFill>
        <p:spPr>
          <a:xfrm>
            <a:off x="1821397" y="2472671"/>
            <a:ext cx="7934131" cy="355290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p>
        </p:txBody>
      </p:sp>
      <p:pic>
        <p:nvPicPr>
          <p:cNvPr id="6" name="Picture 5" descr="Map&#10;&#10;Description automatically generated">
            <a:extLst>
              <a:ext uri="{FF2B5EF4-FFF2-40B4-BE49-F238E27FC236}">
                <a16:creationId xmlns:a16="http://schemas.microsoft.com/office/drawing/2014/main" id="{B17DF403-BD22-3647-B9CE-34209AF68210}"/>
              </a:ext>
            </a:extLst>
          </p:cNvPr>
          <p:cNvPicPr>
            <a:picLocks noChangeAspect="1"/>
          </p:cNvPicPr>
          <p:nvPr/>
        </p:nvPicPr>
        <p:blipFill>
          <a:blip r:embed="rId3"/>
          <a:stretch>
            <a:fillRect/>
          </a:stretch>
        </p:blipFill>
        <p:spPr>
          <a:xfrm>
            <a:off x="988370" y="1356295"/>
            <a:ext cx="8975498" cy="3797596"/>
          </a:xfrm>
          <a:prstGeom prst="rect">
            <a:avLst/>
          </a:prstGeom>
        </p:spPr>
      </p:pic>
      <p:sp>
        <p:nvSpPr>
          <p:cNvPr id="7" name="TextBox 6">
            <a:extLst>
              <a:ext uri="{FF2B5EF4-FFF2-40B4-BE49-F238E27FC236}">
                <a16:creationId xmlns:a16="http://schemas.microsoft.com/office/drawing/2014/main" id="{96FC1CA4-EBFC-3E44-B44F-0ECC02DE7100}"/>
              </a:ext>
            </a:extLst>
          </p:cNvPr>
          <p:cNvSpPr txBox="1"/>
          <p:nvPr/>
        </p:nvSpPr>
        <p:spPr>
          <a:xfrm>
            <a:off x="1900523" y="5237821"/>
            <a:ext cx="8063345" cy="369332"/>
          </a:xfrm>
          <a:prstGeom prst="rect">
            <a:avLst/>
          </a:prstGeom>
          <a:noFill/>
        </p:spPr>
        <p:txBody>
          <a:bodyPr wrap="square" rtlCol="0">
            <a:spAutoFit/>
          </a:bodyPr>
          <a:lstStyle/>
          <a:p>
            <a:r>
              <a:rPr lang="en-GB" dirty="0"/>
              <a:t>All the launch sites are located in coastal areas in proximity of the equator</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Launch sites</a:t>
            </a:r>
          </a:p>
        </p:txBody>
      </p:sp>
      <p:pic>
        <p:nvPicPr>
          <p:cNvPr id="4" name="Picture 3" descr="Map&#10;&#10;Description automatically generated">
            <a:extLst>
              <a:ext uri="{FF2B5EF4-FFF2-40B4-BE49-F238E27FC236}">
                <a16:creationId xmlns:a16="http://schemas.microsoft.com/office/drawing/2014/main" id="{8B996750-06BD-2045-A0E0-216190909F71}"/>
              </a:ext>
            </a:extLst>
          </p:cNvPr>
          <p:cNvPicPr>
            <a:picLocks noChangeAspect="1"/>
          </p:cNvPicPr>
          <p:nvPr/>
        </p:nvPicPr>
        <p:blipFill>
          <a:blip r:embed="rId3"/>
          <a:stretch>
            <a:fillRect/>
          </a:stretch>
        </p:blipFill>
        <p:spPr>
          <a:xfrm>
            <a:off x="489176" y="1822441"/>
            <a:ext cx="10968795" cy="4022454"/>
          </a:xfrm>
          <a:prstGeom prst="rect">
            <a:avLst/>
          </a:prstGeom>
        </p:spPr>
      </p:pic>
      <p:sp>
        <p:nvSpPr>
          <p:cNvPr id="6" name="TextBox 5">
            <a:extLst>
              <a:ext uri="{FF2B5EF4-FFF2-40B4-BE49-F238E27FC236}">
                <a16:creationId xmlns:a16="http://schemas.microsoft.com/office/drawing/2014/main" id="{88B61163-7241-A747-9728-562B2801C524}"/>
              </a:ext>
            </a:extLst>
          </p:cNvPr>
          <p:cNvSpPr txBox="1"/>
          <p:nvPr/>
        </p:nvSpPr>
        <p:spPr>
          <a:xfrm>
            <a:off x="770011" y="4724400"/>
            <a:ext cx="5361972"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a:t>The map is color-coded with respect to the success/fail of the missions. It is possible to drill-down and look at the individual color-coded entries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330628" y="2244256"/>
            <a:ext cx="7722827" cy="23694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map shows lines connecting launch site CCAFS-LC40 to its proximities</a:t>
            </a:r>
          </a:p>
          <a:p>
            <a:pPr marL="0" indent="0">
              <a:lnSpc>
                <a:spcPct val="100000"/>
              </a:lnSpc>
              <a:spcBef>
                <a:spcPts val="1400"/>
              </a:spcBef>
              <a:buNone/>
            </a:pPr>
            <a:r>
              <a:rPr lang="en-US" sz="2200" dirty="0">
                <a:solidFill>
                  <a:schemeClr val="accent3">
                    <a:lumMod val="25000"/>
                  </a:schemeClr>
                </a:solidFill>
                <a:latin typeface="Abadi"/>
              </a:rPr>
              <a:t>The distances to places like human settlements, </a:t>
            </a:r>
            <a:r>
              <a:rPr lang="en-US" sz="2200" dirty="0" err="1">
                <a:solidFill>
                  <a:schemeClr val="accent3">
                    <a:lumMod val="25000"/>
                  </a:schemeClr>
                </a:solidFill>
                <a:latin typeface="Abadi"/>
              </a:rPr>
              <a:t>railorads</a:t>
            </a:r>
            <a:r>
              <a:rPr lang="en-US" sz="2200" dirty="0">
                <a:solidFill>
                  <a:schemeClr val="accent3">
                    <a:lumMod val="25000"/>
                  </a:schemeClr>
                </a:solidFill>
                <a:latin typeface="Abadi"/>
              </a:rPr>
              <a:t>, streets and coastline are calculated and highlighted in the map.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Launch Site</a:t>
            </a:r>
          </a:p>
        </p:txBody>
      </p:sp>
      <p:pic>
        <p:nvPicPr>
          <p:cNvPr id="4" name="Picture 3" descr="A picture containing diagram&#10;&#10;Description automatically generated">
            <a:extLst>
              <a:ext uri="{FF2B5EF4-FFF2-40B4-BE49-F238E27FC236}">
                <a16:creationId xmlns:a16="http://schemas.microsoft.com/office/drawing/2014/main" id="{1B1E589D-890A-1644-A52E-C467514A927E}"/>
              </a:ext>
            </a:extLst>
          </p:cNvPr>
          <p:cNvPicPr>
            <a:picLocks noChangeAspect="1"/>
          </p:cNvPicPr>
          <p:nvPr/>
        </p:nvPicPr>
        <p:blipFill>
          <a:blip r:embed="rId3"/>
          <a:stretch>
            <a:fillRect/>
          </a:stretch>
        </p:blipFill>
        <p:spPr>
          <a:xfrm>
            <a:off x="770010" y="1428735"/>
            <a:ext cx="3357690" cy="459683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76626" y="2037308"/>
            <a:ext cx="7091609" cy="10465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A Falcon 9 Launch from Space X costs </a:t>
            </a:r>
            <a:r>
              <a:rPr lang="en-US" sz="2200" b="1" dirty="0">
                <a:solidFill>
                  <a:srgbClr val="0B49CB"/>
                </a:solidFill>
                <a:latin typeface="Abadi" panose="020B0604020104020204" pitchFamily="34" charset="0"/>
              </a:rPr>
              <a:t>62$ million</a:t>
            </a:r>
          </a:p>
          <a:p>
            <a:pPr marL="0" indent="0">
              <a:spcBef>
                <a:spcPts val="1400"/>
              </a:spcBef>
              <a:buNone/>
            </a:pPr>
            <a:r>
              <a:rPr lang="en-US" sz="2200" dirty="0">
                <a:solidFill>
                  <a:schemeClr val="accent3">
                    <a:lumMod val="25000"/>
                  </a:schemeClr>
                </a:solidFill>
                <a:latin typeface="Abadi" panose="020B0604020104020204" pitchFamily="34" charset="0"/>
              </a:rPr>
              <a:t>Launches from other companies cost &gt; </a:t>
            </a:r>
            <a:r>
              <a:rPr lang="en-US" sz="2200" b="1" dirty="0">
                <a:solidFill>
                  <a:srgbClr val="C00000"/>
                </a:solidFill>
                <a:latin typeface="Abadi" panose="020B0604020104020204" pitchFamily="34" charset="0"/>
              </a:rPr>
              <a:t>165$ million</a:t>
            </a:r>
          </a:p>
          <a:p>
            <a:pPr marL="0" indent="0">
              <a:spcBef>
                <a:spcPts val="1400"/>
              </a:spcBef>
              <a:buNone/>
            </a:pPr>
            <a:endParaRPr lang="en-US" sz="2200" b="1" dirty="0">
              <a:solidFill>
                <a:srgbClr val="C00000"/>
              </a:solidFill>
              <a:latin typeface="Abadi" panose="020B0604020104020204" pitchFamily="34" charset="0"/>
            </a:endParaRPr>
          </a:p>
        </p:txBody>
      </p:sp>
      <p:sp>
        <p:nvSpPr>
          <p:cNvPr id="6" name="Content Placeholder 2">
            <a:extLst>
              <a:ext uri="{FF2B5EF4-FFF2-40B4-BE49-F238E27FC236}">
                <a16:creationId xmlns:a16="http://schemas.microsoft.com/office/drawing/2014/main" id="{AD40B868-4DD5-0E4D-87D7-51A7A1A53EE9}"/>
              </a:ext>
            </a:extLst>
          </p:cNvPr>
          <p:cNvSpPr txBox="1">
            <a:spLocks/>
          </p:cNvSpPr>
          <p:nvPr/>
        </p:nvSpPr>
        <p:spPr>
          <a:xfrm>
            <a:off x="1192042" y="3774142"/>
            <a:ext cx="9807916" cy="2378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The main difference stems from the fact that Falcon 9 can reuse the first stage…</a:t>
            </a:r>
            <a:endParaRPr lang="en-US" sz="2200" b="1" dirty="0">
              <a:solidFill>
                <a:srgbClr val="C00000"/>
              </a:solidFill>
              <a:latin typeface="Abadi" panose="020B0604020104020204" pitchFamily="34" charset="0"/>
            </a:endParaRPr>
          </a:p>
          <a:p>
            <a:pPr marL="0" indent="0">
              <a:spcBef>
                <a:spcPts val="1400"/>
              </a:spcBef>
              <a:buNone/>
            </a:pPr>
            <a:r>
              <a:rPr lang="en-US" sz="2200" b="1" dirty="0">
                <a:solidFill>
                  <a:srgbClr val="C00000"/>
                </a:solidFill>
                <a:latin typeface="Abadi" panose="020B0604020104020204" pitchFamily="34" charset="0"/>
              </a:rPr>
              <a:t>…if it lands without blowing up</a:t>
            </a:r>
          </a:p>
          <a:p>
            <a:pPr marL="0" indent="0">
              <a:spcBef>
                <a:spcPts val="1400"/>
              </a:spcBef>
              <a:buNone/>
            </a:pPr>
            <a:endParaRPr lang="en-US" sz="2200" b="1" dirty="0">
              <a:solidFill>
                <a:srgbClr val="C00000"/>
              </a:solidFill>
              <a:latin typeface="Abadi" panose="020B0604020104020204" pitchFamily="34" charset="0"/>
            </a:endParaRPr>
          </a:p>
          <a:p>
            <a:pPr marL="0" indent="0">
              <a:spcBef>
                <a:spcPts val="1400"/>
              </a:spcBef>
              <a:buNone/>
            </a:pPr>
            <a:r>
              <a:rPr lang="en-US" sz="2200" dirty="0">
                <a:solidFill>
                  <a:schemeClr val="tx1"/>
                </a:solidFill>
                <a:latin typeface="Abadi" panose="020B0604020104020204" pitchFamily="34" charset="0"/>
              </a:rPr>
              <a:t>We can investigate which factors affect the correct landing of the First Stage in order </a:t>
            </a:r>
            <a:r>
              <a:rPr lang="en-US" sz="2200" dirty="0">
                <a:solidFill>
                  <a:srgbClr val="0B49CB"/>
                </a:solidFill>
                <a:latin typeface="Abadi" panose="020B0604020104020204" pitchFamily="34" charset="0"/>
              </a:rPr>
              <a:t>to increase the number of successful landings!</a:t>
            </a:r>
          </a:p>
        </p:txBody>
      </p:sp>
      <p:pic>
        <p:nvPicPr>
          <p:cNvPr id="7" name="Picture 2">
            <a:extLst>
              <a:ext uri="{FF2B5EF4-FFF2-40B4-BE49-F238E27FC236}">
                <a16:creationId xmlns:a16="http://schemas.microsoft.com/office/drawing/2014/main" id="{60D5E8F7-8214-7444-8FBF-AB38A639E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406" y="1466401"/>
            <a:ext cx="4196834" cy="1883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on all Sites</a:t>
            </a:r>
          </a:p>
        </p:txBody>
      </p:sp>
      <p:pic>
        <p:nvPicPr>
          <p:cNvPr id="4" name="Picture 3" descr="Chart, pie chart&#10;&#10;Description automatically generated">
            <a:extLst>
              <a:ext uri="{FF2B5EF4-FFF2-40B4-BE49-F238E27FC236}">
                <a16:creationId xmlns:a16="http://schemas.microsoft.com/office/drawing/2014/main" id="{2F9C49E1-1E25-2044-A8A9-2A552F88AFA7}"/>
              </a:ext>
            </a:extLst>
          </p:cNvPr>
          <p:cNvPicPr>
            <a:picLocks noChangeAspect="1"/>
          </p:cNvPicPr>
          <p:nvPr/>
        </p:nvPicPr>
        <p:blipFill>
          <a:blip r:embed="rId3"/>
          <a:stretch>
            <a:fillRect/>
          </a:stretch>
        </p:blipFill>
        <p:spPr>
          <a:xfrm>
            <a:off x="838200" y="1436090"/>
            <a:ext cx="10515600" cy="3985819"/>
          </a:xfrm>
          <a:prstGeom prst="rect">
            <a:avLst/>
          </a:prstGeom>
        </p:spPr>
      </p:pic>
      <p:sp>
        <p:nvSpPr>
          <p:cNvPr id="6" name="TextBox 5">
            <a:extLst>
              <a:ext uri="{FF2B5EF4-FFF2-40B4-BE49-F238E27FC236}">
                <a16:creationId xmlns:a16="http://schemas.microsoft.com/office/drawing/2014/main" id="{109795BC-0454-3945-B3F3-7D59F6F63B2F}"/>
              </a:ext>
            </a:extLst>
          </p:cNvPr>
          <p:cNvSpPr txBox="1"/>
          <p:nvPr/>
        </p:nvSpPr>
        <p:spPr>
          <a:xfrm>
            <a:off x="7821154" y="4031673"/>
            <a:ext cx="3636818" cy="923330"/>
          </a:xfrm>
          <a:prstGeom prst="rect">
            <a:avLst/>
          </a:prstGeom>
          <a:noFill/>
        </p:spPr>
        <p:txBody>
          <a:bodyPr wrap="square" rtlCol="0">
            <a:spAutoFit/>
          </a:bodyPr>
          <a:lstStyle/>
          <a:p>
            <a:r>
              <a:rPr lang="en-GB" dirty="0"/>
              <a:t>KSC LC-39A is clearly the site with the highest number of successful flights</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of site KSC LC-39A</a:t>
            </a:r>
          </a:p>
        </p:txBody>
      </p:sp>
      <p:pic>
        <p:nvPicPr>
          <p:cNvPr id="4" name="Picture 3" descr="Chart, pie chart&#10;&#10;Description automatically generated">
            <a:extLst>
              <a:ext uri="{FF2B5EF4-FFF2-40B4-BE49-F238E27FC236}">
                <a16:creationId xmlns:a16="http://schemas.microsoft.com/office/drawing/2014/main" id="{E14A4C75-BACF-194A-B45D-0230A21FF694}"/>
              </a:ext>
            </a:extLst>
          </p:cNvPr>
          <p:cNvPicPr>
            <a:picLocks noChangeAspect="1"/>
          </p:cNvPicPr>
          <p:nvPr/>
        </p:nvPicPr>
        <p:blipFill>
          <a:blip r:embed="rId3"/>
          <a:stretch>
            <a:fillRect/>
          </a:stretch>
        </p:blipFill>
        <p:spPr>
          <a:xfrm>
            <a:off x="770011" y="1411170"/>
            <a:ext cx="11328400" cy="2857500"/>
          </a:xfrm>
          <a:prstGeom prst="rect">
            <a:avLst/>
          </a:prstGeom>
        </p:spPr>
      </p:pic>
      <p:sp>
        <p:nvSpPr>
          <p:cNvPr id="6" name="TextBox 5">
            <a:extLst>
              <a:ext uri="{FF2B5EF4-FFF2-40B4-BE49-F238E27FC236}">
                <a16:creationId xmlns:a16="http://schemas.microsoft.com/office/drawing/2014/main" id="{DB69B1C5-ED05-614C-95EC-F6219C02BF8C}"/>
              </a:ext>
            </a:extLst>
          </p:cNvPr>
          <p:cNvSpPr txBox="1"/>
          <p:nvPr/>
        </p:nvSpPr>
        <p:spPr>
          <a:xfrm>
            <a:off x="770011" y="4268670"/>
            <a:ext cx="9961419" cy="923330"/>
          </a:xfrm>
          <a:prstGeom prst="rect">
            <a:avLst/>
          </a:prstGeom>
          <a:noFill/>
        </p:spPr>
        <p:txBody>
          <a:bodyPr wrap="square" rtlCol="0">
            <a:spAutoFit/>
          </a:bodyPr>
          <a:lstStyle/>
          <a:p>
            <a:r>
              <a:rPr lang="en-GB" dirty="0"/>
              <a:t>40 % of the total successes come from this site</a:t>
            </a:r>
          </a:p>
          <a:p>
            <a:endParaRPr lang="en-GB" dirty="0"/>
          </a:p>
          <a:p>
            <a:r>
              <a:rPr lang="en-GB" dirty="0"/>
              <a:t>Within the site, 76.9% of the launches have been successful</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Payload</a:t>
            </a:r>
          </a:p>
        </p:txBody>
      </p:sp>
      <p:pic>
        <p:nvPicPr>
          <p:cNvPr id="7" name="Picture 6" descr="Scatter chart&#10;&#10;Description automatically generated with low confidence">
            <a:extLst>
              <a:ext uri="{FF2B5EF4-FFF2-40B4-BE49-F238E27FC236}">
                <a16:creationId xmlns:a16="http://schemas.microsoft.com/office/drawing/2014/main" id="{09D4F3B4-F8C9-1445-B3F8-20ACE9A71BA2}"/>
              </a:ext>
            </a:extLst>
          </p:cNvPr>
          <p:cNvPicPr>
            <a:picLocks noChangeAspect="1"/>
          </p:cNvPicPr>
          <p:nvPr/>
        </p:nvPicPr>
        <p:blipFill>
          <a:blip r:embed="rId3"/>
          <a:stretch>
            <a:fillRect/>
          </a:stretch>
        </p:blipFill>
        <p:spPr>
          <a:xfrm>
            <a:off x="950467" y="1814704"/>
            <a:ext cx="10633911" cy="3012692"/>
          </a:xfrm>
          <a:prstGeom prst="rect">
            <a:avLst/>
          </a:prstGeom>
        </p:spPr>
      </p:pic>
      <p:sp>
        <p:nvSpPr>
          <p:cNvPr id="10" name="TextBox 9">
            <a:extLst>
              <a:ext uri="{FF2B5EF4-FFF2-40B4-BE49-F238E27FC236}">
                <a16:creationId xmlns:a16="http://schemas.microsoft.com/office/drawing/2014/main" id="{C8F05DEB-E1D5-B843-97B7-57C9D77C2CB5}"/>
              </a:ext>
            </a:extLst>
          </p:cNvPr>
          <p:cNvSpPr txBox="1"/>
          <p:nvPr/>
        </p:nvSpPr>
        <p:spPr>
          <a:xfrm>
            <a:off x="1413164" y="5112327"/>
            <a:ext cx="7095836" cy="646331"/>
          </a:xfrm>
          <a:prstGeom prst="rect">
            <a:avLst/>
          </a:prstGeom>
          <a:noFill/>
        </p:spPr>
        <p:txBody>
          <a:bodyPr wrap="square" rtlCol="0">
            <a:spAutoFit/>
          </a:bodyPr>
          <a:lstStyle/>
          <a:p>
            <a:r>
              <a:rPr lang="en-GB" dirty="0"/>
              <a:t>We can see how different booster types have different success rate depending on the mass payload</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Payload</a:t>
            </a:r>
          </a:p>
        </p:txBody>
      </p:sp>
      <p:pic>
        <p:nvPicPr>
          <p:cNvPr id="9" name="Picture 8" descr="Graphical user interface, application&#10;&#10;Description automatically generated">
            <a:extLst>
              <a:ext uri="{FF2B5EF4-FFF2-40B4-BE49-F238E27FC236}">
                <a16:creationId xmlns:a16="http://schemas.microsoft.com/office/drawing/2014/main" id="{BCB715C1-2B45-E444-8631-B51F628EC884}"/>
              </a:ext>
            </a:extLst>
          </p:cNvPr>
          <p:cNvPicPr>
            <a:picLocks noChangeAspect="1"/>
          </p:cNvPicPr>
          <p:nvPr/>
        </p:nvPicPr>
        <p:blipFill>
          <a:blip r:embed="rId3"/>
          <a:stretch>
            <a:fillRect/>
          </a:stretch>
        </p:blipFill>
        <p:spPr>
          <a:xfrm>
            <a:off x="1040174" y="2960513"/>
            <a:ext cx="9888042" cy="2890350"/>
          </a:xfrm>
          <a:prstGeom prst="rect">
            <a:avLst/>
          </a:prstGeom>
        </p:spPr>
      </p:pic>
      <p:sp>
        <p:nvSpPr>
          <p:cNvPr id="6" name="TextBox 5">
            <a:extLst>
              <a:ext uri="{FF2B5EF4-FFF2-40B4-BE49-F238E27FC236}">
                <a16:creationId xmlns:a16="http://schemas.microsoft.com/office/drawing/2014/main" id="{A87A5C67-3573-1949-BB05-5AF435A3526D}"/>
              </a:ext>
            </a:extLst>
          </p:cNvPr>
          <p:cNvSpPr txBox="1"/>
          <p:nvPr/>
        </p:nvSpPr>
        <p:spPr>
          <a:xfrm>
            <a:off x="1040174" y="1805982"/>
            <a:ext cx="7095836" cy="646331"/>
          </a:xfrm>
          <a:prstGeom prst="rect">
            <a:avLst/>
          </a:prstGeom>
          <a:noFill/>
        </p:spPr>
        <p:txBody>
          <a:bodyPr wrap="square" rtlCol="0">
            <a:spAutoFit/>
          </a:bodyPr>
          <a:lstStyle/>
          <a:p>
            <a:r>
              <a:rPr lang="en-GB" dirty="0"/>
              <a:t>In particular, most successful launches are obtained in the 2000 – 5500 kg range, with the FT booster version</a:t>
            </a:r>
          </a:p>
        </p:txBody>
      </p:sp>
    </p:spTree>
    <p:extLst>
      <p:ext uri="{BB962C8B-B14F-4D97-AF65-F5344CB8AC3E}">
        <p14:creationId xmlns:p14="http://schemas.microsoft.com/office/powerpoint/2010/main" val="2435373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20501" y="2979167"/>
            <a:ext cx="3519361" cy="89966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the models have the same score of about 0.833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D15C4F6F-DD39-4443-A1AD-0EAED61B5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00" y="1854200"/>
            <a:ext cx="4902200"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Graphical user interface, application&#10;&#10;Description automatically generated with medium confidence">
            <a:extLst>
              <a:ext uri="{FF2B5EF4-FFF2-40B4-BE49-F238E27FC236}">
                <a16:creationId xmlns:a16="http://schemas.microsoft.com/office/drawing/2014/main" id="{FF9D8C89-DF76-E748-80C4-2064F7379F8B}"/>
              </a:ext>
            </a:extLst>
          </p:cNvPr>
          <p:cNvPicPr>
            <a:picLocks noChangeAspect="1"/>
          </p:cNvPicPr>
          <p:nvPr/>
        </p:nvPicPr>
        <p:blipFill>
          <a:blip r:embed="rId3"/>
          <a:stretch>
            <a:fillRect/>
          </a:stretch>
        </p:blipFill>
        <p:spPr>
          <a:xfrm>
            <a:off x="922411" y="1893346"/>
            <a:ext cx="5105400" cy="3606800"/>
          </a:xfrm>
          <a:prstGeom prst="rect">
            <a:avLst/>
          </a:prstGeom>
        </p:spPr>
      </p:pic>
      <p:sp>
        <p:nvSpPr>
          <p:cNvPr id="6" name="TextBox 5">
            <a:extLst>
              <a:ext uri="{FF2B5EF4-FFF2-40B4-BE49-F238E27FC236}">
                <a16:creationId xmlns:a16="http://schemas.microsoft.com/office/drawing/2014/main" id="{F2E7A135-C765-FF41-9C18-7C2A2B445DE2}"/>
              </a:ext>
            </a:extLst>
          </p:cNvPr>
          <p:cNvSpPr txBox="1"/>
          <p:nvPr/>
        </p:nvSpPr>
        <p:spPr>
          <a:xfrm>
            <a:off x="6513456" y="2582386"/>
            <a:ext cx="3991087" cy="1477328"/>
          </a:xfrm>
          <a:prstGeom prst="rect">
            <a:avLst/>
          </a:prstGeom>
          <a:noFill/>
        </p:spPr>
        <p:txBody>
          <a:bodyPr wrap="square" rtlCol="0">
            <a:spAutoFit/>
          </a:bodyPr>
          <a:lstStyle/>
          <a:p>
            <a:r>
              <a:rPr lang="en-GB" dirty="0"/>
              <a:t>Here is the confusion matrix of one of the methods</a:t>
            </a:r>
          </a:p>
          <a:p>
            <a:endParaRPr lang="en-GB" dirty="0"/>
          </a:p>
          <a:p>
            <a:r>
              <a:rPr lang="en-GB" dirty="0"/>
              <a:t>The major problem here are the 12 false positive results</a:t>
            </a: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3188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EDA allows us to have a first impression of which factors affect a successful landing of the first stage. The latter being the major reason for the relative low cost of space X missions</a:t>
            </a:r>
          </a:p>
          <a:p>
            <a:pPr>
              <a:lnSpc>
                <a:spcPct val="100000"/>
              </a:lnSpc>
              <a:spcBef>
                <a:spcPts val="1400"/>
              </a:spcBef>
            </a:pPr>
            <a:r>
              <a:rPr lang="en-US" sz="2200" dirty="0">
                <a:solidFill>
                  <a:schemeClr val="accent3">
                    <a:lumMod val="25000"/>
                  </a:schemeClr>
                </a:solidFill>
                <a:latin typeface="Abadi" panose="020B0604020104020204" pitchFamily="34" charset="0"/>
              </a:rPr>
              <a:t>Launch site, Payload mass and target orbit are among the main factors</a:t>
            </a:r>
          </a:p>
          <a:p>
            <a:pPr>
              <a:lnSpc>
                <a:spcPct val="100000"/>
              </a:lnSpc>
              <a:spcBef>
                <a:spcPts val="1400"/>
              </a:spcBef>
            </a:pPr>
            <a:r>
              <a:rPr lang="en-US" sz="2200" dirty="0">
                <a:solidFill>
                  <a:schemeClr val="accent3">
                    <a:lumMod val="25000"/>
                  </a:schemeClr>
                </a:solidFill>
                <a:latin typeface="Abadi" panose="020B0604020104020204" pitchFamily="34" charset="0"/>
              </a:rPr>
              <a:t>KSC-LC39 A is the site with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Payload launches are most successful when launched to the SSO, while High Payloads have a better chance of success when launched to PO and ISS</a:t>
            </a:r>
          </a:p>
          <a:p>
            <a:pPr>
              <a:lnSpc>
                <a:spcPct val="100000"/>
              </a:lnSpc>
              <a:spcBef>
                <a:spcPts val="1400"/>
              </a:spcBef>
            </a:pPr>
            <a:r>
              <a:rPr lang="en-US" sz="2200" dirty="0">
                <a:solidFill>
                  <a:schemeClr val="accent3">
                    <a:lumMod val="25000"/>
                  </a:schemeClr>
                </a:solidFill>
                <a:latin typeface="Abadi" panose="020B0604020104020204" pitchFamily="34" charset="0"/>
              </a:rPr>
              <a:t>A general increase of success rate over time is observed</a:t>
            </a:r>
          </a:p>
          <a:p>
            <a:pPr>
              <a:lnSpc>
                <a:spcPct val="100000"/>
              </a:lnSpc>
              <a:spcBef>
                <a:spcPts val="1400"/>
              </a:spcBef>
            </a:pPr>
            <a:r>
              <a:rPr lang="en-US" sz="2200" dirty="0">
                <a:solidFill>
                  <a:schemeClr val="accent3">
                    <a:lumMod val="25000"/>
                  </a:schemeClr>
                </a:solidFill>
                <a:latin typeface="Abadi" panose="020B0604020104020204" pitchFamily="34" charset="0"/>
              </a:rPr>
              <a:t>All the classification models tested performed in the same way, with some issues due to the high number of false positives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page contains all the code used for the analysis presented so far: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a:t>
            </a:r>
            <a:r>
              <a:rPr lang="en-US" sz="2200" dirty="0" err="1">
                <a:solidFill>
                  <a:schemeClr val="accent3">
                    <a:lumMod val="25000"/>
                  </a:schemeClr>
                </a:solidFill>
                <a:latin typeface="Abadi" panose="020B0604020104020204" pitchFamily="34" charset="0"/>
                <a:hlinkClick r:id="rId4"/>
              </a:rPr>
              <a:t>github.com</a:t>
            </a:r>
            <a:r>
              <a:rPr lang="en-US" sz="2200" dirty="0">
                <a:solidFill>
                  <a:schemeClr val="accent3">
                    <a:lumMod val="25000"/>
                  </a:schemeClr>
                </a:solidFill>
                <a:latin typeface="Abadi" panose="020B0604020104020204" pitchFamily="34" charset="0"/>
                <a:hlinkClick r:id="rId4"/>
              </a:rPr>
              <a:t>/</a:t>
            </a:r>
            <a:r>
              <a:rPr lang="en-US" sz="2200" dirty="0" err="1">
                <a:solidFill>
                  <a:schemeClr val="accent3">
                    <a:lumMod val="25000"/>
                  </a:schemeClr>
                </a:solidFill>
                <a:latin typeface="Abadi" panose="020B0604020104020204" pitchFamily="34" charset="0"/>
                <a:hlinkClick r:id="rId4"/>
              </a:rPr>
              <a:t>EduardoSchiavo</a:t>
            </a:r>
            <a:r>
              <a:rPr lang="en-US" sz="2200" dirty="0">
                <a:solidFill>
                  <a:schemeClr val="accent3">
                    <a:lumMod val="25000"/>
                  </a:schemeClr>
                </a:solidFill>
                <a:latin typeface="Abadi" panose="020B0604020104020204" pitchFamily="34" charset="0"/>
                <a:hlinkClick r:id="rId4"/>
              </a:rPr>
              <a:t>/</a:t>
            </a:r>
            <a:r>
              <a:rPr lang="en-US" sz="2200" dirty="0" err="1">
                <a:solidFill>
                  <a:schemeClr val="accent3">
                    <a:lumMod val="25000"/>
                  </a:schemeClr>
                </a:solidFill>
                <a:latin typeface="Abadi" panose="020B0604020104020204" pitchFamily="34" charset="0"/>
                <a:hlinkClick r:id="rId4"/>
              </a:rPr>
              <a:t>AppliedDataScienceCapstone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mainly through requests to the Space 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landing Class with values 0/1 for unsuccessful/successful landing was created</a:t>
            </a:r>
          </a:p>
          <a:p>
            <a:pPr lvl="1">
              <a:lnSpc>
                <a:spcPct val="120000"/>
              </a:lnSpc>
              <a:spcBef>
                <a:spcPts val="1400"/>
              </a:spcBef>
            </a:pPr>
            <a:r>
              <a:rPr lang="en-US" sz="7600" dirty="0">
                <a:solidFill>
                  <a:schemeClr val="bg2">
                    <a:lumMod val="50000"/>
                  </a:schemeClr>
                </a:solidFill>
                <a:latin typeface="Abadi"/>
              </a:rPr>
              <a:t>Am Orbit column was added, containing the target orbit for </a:t>
            </a:r>
            <a:r>
              <a:rPr lang="en-US" sz="7600">
                <a:solidFill>
                  <a:schemeClr val="bg2">
                    <a:lumMod val="50000"/>
                  </a:schemeClr>
                </a:solidFill>
                <a:latin typeface="Abadi"/>
              </a:rPr>
              <a:t>the Payload.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1204446"/>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sets  were collected via the Space X API and through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F5A519BE-E3BA-5143-B0E9-DE446EF1C838}"/>
              </a:ext>
            </a:extLst>
          </p:cNvPr>
          <p:cNvSpPr/>
          <p:nvPr/>
        </p:nvSpPr>
        <p:spPr>
          <a:xfrm>
            <a:off x="770011" y="3885211"/>
            <a:ext cx="4466607" cy="369332"/>
          </a:xfrm>
          <a:prstGeom prst="rect">
            <a:avLst/>
          </a:prstGeom>
        </p:spPr>
        <p:txBody>
          <a:bodyPr wrap="none">
            <a:spAutoFit/>
          </a:bodyPr>
          <a:lstStyle/>
          <a:p>
            <a:r>
              <a:rPr lang="en-GB" dirty="0"/>
              <a:t>https://</a:t>
            </a:r>
            <a:r>
              <a:rPr lang="en-GB" dirty="0" err="1"/>
              <a:t>api.spacexdata.com</a:t>
            </a:r>
            <a:r>
              <a:rPr lang="en-GB" dirty="0"/>
              <a:t>/v4/launches/past</a:t>
            </a:r>
          </a:p>
        </p:txBody>
      </p:sp>
      <p:sp>
        <p:nvSpPr>
          <p:cNvPr id="3" name="TextBox 2">
            <a:extLst>
              <a:ext uri="{FF2B5EF4-FFF2-40B4-BE49-F238E27FC236}">
                <a16:creationId xmlns:a16="http://schemas.microsoft.com/office/drawing/2014/main" id="{59ABDE7D-370D-D04E-B349-2E6208AF87D2}"/>
              </a:ext>
            </a:extLst>
          </p:cNvPr>
          <p:cNvSpPr txBox="1"/>
          <p:nvPr/>
        </p:nvSpPr>
        <p:spPr>
          <a:xfrm>
            <a:off x="1478361" y="3467563"/>
            <a:ext cx="3443401" cy="369332"/>
          </a:xfrm>
          <a:prstGeom prst="rect">
            <a:avLst/>
          </a:prstGeom>
          <a:noFill/>
        </p:spPr>
        <p:txBody>
          <a:bodyPr wrap="square" rtlCol="0">
            <a:spAutoFit/>
          </a:bodyPr>
          <a:lstStyle/>
          <a:p>
            <a:r>
              <a:rPr lang="en-GB" dirty="0"/>
              <a:t>URL CONTAINING DATA</a:t>
            </a:r>
          </a:p>
        </p:txBody>
      </p:sp>
      <p:sp>
        <p:nvSpPr>
          <p:cNvPr id="4" name="TextBox 3">
            <a:extLst>
              <a:ext uri="{FF2B5EF4-FFF2-40B4-BE49-F238E27FC236}">
                <a16:creationId xmlns:a16="http://schemas.microsoft.com/office/drawing/2014/main" id="{A8A73200-6C39-744C-B80D-AC7578706C17}"/>
              </a:ext>
            </a:extLst>
          </p:cNvPr>
          <p:cNvSpPr txBox="1"/>
          <p:nvPr/>
        </p:nvSpPr>
        <p:spPr>
          <a:xfrm>
            <a:off x="2240100" y="5656241"/>
            <a:ext cx="12371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t>JSON FILE</a:t>
            </a:r>
          </a:p>
        </p:txBody>
      </p:sp>
      <p:sp>
        <p:nvSpPr>
          <p:cNvPr id="7" name="Rectangle 6">
            <a:extLst>
              <a:ext uri="{FF2B5EF4-FFF2-40B4-BE49-F238E27FC236}">
                <a16:creationId xmlns:a16="http://schemas.microsoft.com/office/drawing/2014/main" id="{EE493BE6-789F-B149-8355-1D57F740480E}"/>
              </a:ext>
            </a:extLst>
          </p:cNvPr>
          <p:cNvSpPr/>
          <p:nvPr/>
        </p:nvSpPr>
        <p:spPr>
          <a:xfrm>
            <a:off x="734028" y="3467563"/>
            <a:ext cx="4502590" cy="83529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8" name="Down Arrow 7">
            <a:extLst>
              <a:ext uri="{FF2B5EF4-FFF2-40B4-BE49-F238E27FC236}">
                <a16:creationId xmlns:a16="http://schemas.microsoft.com/office/drawing/2014/main" id="{EF0C6D60-E0A3-2148-B5B3-224D01065F98}"/>
              </a:ext>
            </a:extLst>
          </p:cNvPr>
          <p:cNvSpPr/>
          <p:nvPr/>
        </p:nvSpPr>
        <p:spPr>
          <a:xfrm>
            <a:off x="2702320" y="4405709"/>
            <a:ext cx="312688" cy="114768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9060C3B-62E5-8C4B-BD06-E6EC99096854}"/>
              </a:ext>
            </a:extLst>
          </p:cNvPr>
          <p:cNvSpPr txBox="1"/>
          <p:nvPr/>
        </p:nvSpPr>
        <p:spPr>
          <a:xfrm>
            <a:off x="3196497" y="4609865"/>
            <a:ext cx="2108413" cy="646331"/>
          </a:xfrm>
          <a:prstGeom prst="rect">
            <a:avLst/>
          </a:prstGeom>
          <a:noFill/>
        </p:spPr>
        <p:txBody>
          <a:bodyPr wrap="square" rtlCol="0">
            <a:spAutoFit/>
          </a:bodyPr>
          <a:lstStyle/>
          <a:p>
            <a:r>
              <a:rPr lang="en-GB" dirty="0"/>
              <a:t>Requests via</a:t>
            </a:r>
          </a:p>
          <a:p>
            <a:r>
              <a:rPr lang="en-GB" dirty="0"/>
              <a:t>Space X REST API</a:t>
            </a:r>
          </a:p>
        </p:txBody>
      </p:sp>
      <p:sp>
        <p:nvSpPr>
          <p:cNvPr id="14" name="TextBox 13">
            <a:extLst>
              <a:ext uri="{FF2B5EF4-FFF2-40B4-BE49-F238E27FC236}">
                <a16:creationId xmlns:a16="http://schemas.microsoft.com/office/drawing/2014/main" id="{F4DE21C6-E874-7F48-AAA9-CB7E474BFB83}"/>
              </a:ext>
            </a:extLst>
          </p:cNvPr>
          <p:cNvSpPr txBox="1"/>
          <p:nvPr/>
        </p:nvSpPr>
        <p:spPr>
          <a:xfrm>
            <a:off x="7842210" y="2141281"/>
            <a:ext cx="3443401" cy="369332"/>
          </a:xfrm>
          <a:prstGeom prst="rect">
            <a:avLst/>
          </a:prstGeom>
          <a:noFill/>
        </p:spPr>
        <p:txBody>
          <a:bodyPr wrap="square" rtlCol="0">
            <a:spAutoFit/>
          </a:bodyPr>
          <a:lstStyle/>
          <a:p>
            <a:r>
              <a:rPr lang="en-GB" dirty="0"/>
              <a:t>WIKIPEDIA PAGE</a:t>
            </a:r>
          </a:p>
        </p:txBody>
      </p:sp>
      <p:sp>
        <p:nvSpPr>
          <p:cNvPr id="15" name="TextBox 14">
            <a:extLst>
              <a:ext uri="{FF2B5EF4-FFF2-40B4-BE49-F238E27FC236}">
                <a16:creationId xmlns:a16="http://schemas.microsoft.com/office/drawing/2014/main" id="{7552B7D6-7762-6D4E-92CB-9425D5FA7D23}"/>
              </a:ext>
            </a:extLst>
          </p:cNvPr>
          <p:cNvSpPr txBox="1"/>
          <p:nvPr/>
        </p:nvSpPr>
        <p:spPr>
          <a:xfrm>
            <a:off x="7916440" y="4775041"/>
            <a:ext cx="1647470" cy="64633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GB" dirty="0"/>
              <a:t>PANDAS DATAFRAME</a:t>
            </a:r>
          </a:p>
        </p:txBody>
      </p:sp>
      <p:sp>
        <p:nvSpPr>
          <p:cNvPr id="16" name="Rectangle 15">
            <a:extLst>
              <a:ext uri="{FF2B5EF4-FFF2-40B4-BE49-F238E27FC236}">
                <a16:creationId xmlns:a16="http://schemas.microsoft.com/office/drawing/2014/main" id="{DBA17C8E-DFC7-B648-BB84-6825B2C56CBE}"/>
              </a:ext>
            </a:extLst>
          </p:cNvPr>
          <p:cNvSpPr/>
          <p:nvPr/>
        </p:nvSpPr>
        <p:spPr>
          <a:xfrm>
            <a:off x="7225553" y="1908299"/>
            <a:ext cx="2814918" cy="83529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17" name="Down Arrow 16">
            <a:extLst>
              <a:ext uri="{FF2B5EF4-FFF2-40B4-BE49-F238E27FC236}">
                <a16:creationId xmlns:a16="http://schemas.microsoft.com/office/drawing/2014/main" id="{3E6DC0D3-C086-E043-B928-79FF54BB4724}"/>
              </a:ext>
            </a:extLst>
          </p:cNvPr>
          <p:cNvSpPr/>
          <p:nvPr/>
        </p:nvSpPr>
        <p:spPr>
          <a:xfrm>
            <a:off x="8494197" y="2846445"/>
            <a:ext cx="312688" cy="17634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A6B861CC-1625-9246-B537-EDA33382FA54}"/>
              </a:ext>
            </a:extLst>
          </p:cNvPr>
          <p:cNvSpPr txBox="1"/>
          <p:nvPr/>
        </p:nvSpPr>
        <p:spPr>
          <a:xfrm>
            <a:off x="8988374" y="3050601"/>
            <a:ext cx="2108413" cy="923330"/>
          </a:xfrm>
          <a:prstGeom prst="rect">
            <a:avLst/>
          </a:prstGeom>
          <a:noFill/>
        </p:spPr>
        <p:txBody>
          <a:bodyPr wrap="square" rtlCol="0">
            <a:spAutoFit/>
          </a:bodyPr>
          <a:lstStyle/>
          <a:p>
            <a:r>
              <a:rPr lang="en-GB" dirty="0" err="1"/>
              <a:t>Webscraping</a:t>
            </a:r>
            <a:r>
              <a:rPr lang="en-GB" dirty="0"/>
              <a:t> with</a:t>
            </a:r>
          </a:p>
          <a:p>
            <a:endParaRPr lang="en-GB" dirty="0"/>
          </a:p>
          <a:p>
            <a:r>
              <a:rPr lang="en-GB" dirty="0" err="1"/>
              <a:t>BeautifulSoup</a:t>
            </a:r>
            <a:endParaRPr lang="en-GB" dirty="0"/>
          </a:p>
        </p:txBody>
      </p:sp>
      <p:sp>
        <p:nvSpPr>
          <p:cNvPr id="19" name="Down Arrow 18">
            <a:extLst>
              <a:ext uri="{FF2B5EF4-FFF2-40B4-BE49-F238E27FC236}">
                <a16:creationId xmlns:a16="http://schemas.microsoft.com/office/drawing/2014/main" id="{E428B81C-D045-7A4D-B3BA-F0860C8ADFC8}"/>
              </a:ext>
            </a:extLst>
          </p:cNvPr>
          <p:cNvSpPr/>
          <p:nvPr/>
        </p:nvSpPr>
        <p:spPr>
          <a:xfrm rot="16200000">
            <a:off x="3814770" y="5537799"/>
            <a:ext cx="132819" cy="55688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C087FDB-62A5-DF4B-B62C-99DB2F8C1BFA}"/>
              </a:ext>
            </a:extLst>
          </p:cNvPr>
          <p:cNvSpPr txBox="1"/>
          <p:nvPr/>
        </p:nvSpPr>
        <p:spPr>
          <a:xfrm>
            <a:off x="4231341" y="5631577"/>
            <a:ext cx="1864659" cy="369332"/>
          </a:xfrm>
          <a:prstGeom prst="rect">
            <a:avLst/>
          </a:prstGeom>
          <a:noFill/>
        </p:spPr>
        <p:txBody>
          <a:bodyPr wrap="square" rtlCol="0">
            <a:spAutoFit/>
          </a:bodyPr>
          <a:lstStyle/>
          <a:p>
            <a:r>
              <a:rPr lang="en-GB" dirty="0"/>
              <a:t>Data Wrangling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862885"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Scheme of Space X REST API Data collection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Notebook link: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EduardoSchiavo</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AppliedDataScienceCapstone</a:t>
            </a:r>
            <a:r>
              <a:rPr lang="en-US" sz="2200" dirty="0">
                <a:solidFill>
                  <a:schemeClr val="accent3">
                    <a:lumMod val="25000"/>
                  </a:schemeClr>
                </a:solidFill>
                <a:latin typeface="Abadi" panose="020B0604020104020204" pitchFamily="34" charset="0"/>
                <a:hlinkClick r:id="rId3"/>
              </a:rPr>
              <a:t>/blob/83b78656bf8eeede3a8f6cfa84b4c472d650a17a/</a:t>
            </a:r>
            <a:r>
              <a:rPr lang="en-US" sz="2200" dirty="0" err="1">
                <a:solidFill>
                  <a:schemeClr val="accent3">
                    <a:lumMod val="25000"/>
                  </a:schemeClr>
                </a:solidFill>
                <a:latin typeface="Abadi" panose="020B0604020104020204" pitchFamily="34" charset="0"/>
                <a:hlinkClick r:id="rId3"/>
              </a:rPr>
              <a:t>DataCollactionAPI.ipynb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54A0C10F-9EAF-9441-AB61-E238EC6EE42D}"/>
              </a:ext>
            </a:extLst>
          </p:cNvPr>
          <p:cNvSpPr/>
          <p:nvPr/>
        </p:nvSpPr>
        <p:spPr>
          <a:xfrm>
            <a:off x="6562165" y="1858588"/>
            <a:ext cx="4034117"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B49CB"/>
                </a:solidFill>
                <a:latin typeface="Helvetica Neue" panose="02000503000000020004" pitchFamily="2" charset="0"/>
              </a:rPr>
              <a:t>GET REQUEST</a:t>
            </a:r>
          </a:p>
          <a:p>
            <a:endParaRPr lang="en-GB" dirty="0">
              <a:solidFill>
                <a:srgbClr val="000000"/>
              </a:solidFill>
              <a:latin typeface="Helvetica Neue" panose="02000503000000020004" pitchFamily="2" charset="0"/>
            </a:endParaRPr>
          </a:p>
          <a:p>
            <a:r>
              <a:rPr lang="en-GB" dirty="0">
                <a:solidFill>
                  <a:schemeClr val="bg1">
                    <a:lumMod val="65000"/>
                  </a:schemeClr>
                </a:solidFill>
                <a:latin typeface="Helvetica Neue" panose="02000503000000020004" pitchFamily="2" charset="0"/>
              </a:rPr>
              <a:t>response = </a:t>
            </a:r>
            <a:r>
              <a:rPr lang="en-GB" dirty="0" err="1">
                <a:solidFill>
                  <a:schemeClr val="bg1">
                    <a:lumMod val="65000"/>
                  </a:schemeClr>
                </a:solidFill>
                <a:latin typeface="Helvetica Neue" panose="02000503000000020004" pitchFamily="2" charset="0"/>
              </a:rPr>
              <a:t>requests.get</a:t>
            </a:r>
            <a:r>
              <a:rPr lang="en-GB" dirty="0">
                <a:solidFill>
                  <a:schemeClr val="bg1">
                    <a:lumMod val="65000"/>
                  </a:schemeClr>
                </a:solidFill>
                <a:latin typeface="Helvetica Neue" panose="02000503000000020004" pitchFamily="2" charset="0"/>
              </a:rPr>
              <a:t>(</a:t>
            </a:r>
            <a:r>
              <a:rPr lang="en-GB" dirty="0" err="1">
                <a:solidFill>
                  <a:schemeClr val="bg1">
                    <a:lumMod val="65000"/>
                  </a:schemeClr>
                </a:solidFill>
                <a:latin typeface="Helvetica Neue" panose="02000503000000020004" pitchFamily="2" charset="0"/>
              </a:rPr>
              <a:t>spacex_url</a:t>
            </a:r>
            <a:r>
              <a:rPr lang="en-GB" dirty="0">
                <a:solidFill>
                  <a:schemeClr val="bg1">
                    <a:lumMod val="65000"/>
                  </a:schemeClr>
                </a:solidFill>
                <a:latin typeface="Helvetica Neue" panose="02000503000000020004" pitchFamily="2" charset="0"/>
              </a:rPr>
              <a:t>) </a:t>
            </a:r>
            <a:endParaRPr lang="en-GB" b="0" i="0" dirty="0">
              <a:solidFill>
                <a:schemeClr val="bg1">
                  <a:lumMod val="65000"/>
                </a:schemeClr>
              </a:solidFill>
              <a:effectLst/>
              <a:latin typeface="Helvetica Neue" panose="02000503000000020004" pitchFamily="2" charset="0"/>
            </a:endParaRPr>
          </a:p>
        </p:txBody>
      </p:sp>
      <p:sp>
        <p:nvSpPr>
          <p:cNvPr id="7" name="Rectangle 6">
            <a:extLst>
              <a:ext uri="{FF2B5EF4-FFF2-40B4-BE49-F238E27FC236}">
                <a16:creationId xmlns:a16="http://schemas.microsoft.com/office/drawing/2014/main" id="{4567A3FE-36E7-4948-97A9-2224053CE3B6}"/>
              </a:ext>
            </a:extLst>
          </p:cNvPr>
          <p:cNvSpPr/>
          <p:nvPr/>
        </p:nvSpPr>
        <p:spPr>
          <a:xfrm>
            <a:off x="6545313" y="3212120"/>
            <a:ext cx="4050969"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B49CB"/>
                </a:solidFill>
                <a:latin typeface="Helvetica Neue" panose="02000503000000020004" pitchFamily="2" charset="0"/>
              </a:rPr>
              <a:t>CHECK STATUS CODE </a:t>
            </a:r>
          </a:p>
          <a:p>
            <a:r>
              <a:rPr lang="en-GB" dirty="0">
                <a:solidFill>
                  <a:srgbClr val="0B49CB"/>
                </a:solidFill>
                <a:latin typeface="Helvetica Neue" panose="02000503000000020004" pitchFamily="2" charset="0"/>
              </a:rPr>
              <a:t>(200 == success!)</a:t>
            </a:r>
          </a:p>
          <a:p>
            <a:endParaRPr lang="en-GB" dirty="0">
              <a:solidFill>
                <a:srgbClr val="000000"/>
              </a:solidFill>
              <a:latin typeface="Helvetica Neue" panose="02000503000000020004" pitchFamily="2" charset="0"/>
            </a:endParaRPr>
          </a:p>
          <a:p>
            <a:r>
              <a:rPr lang="en-GB" dirty="0" err="1">
                <a:solidFill>
                  <a:schemeClr val="bg1">
                    <a:lumMod val="65000"/>
                  </a:schemeClr>
                </a:solidFill>
                <a:latin typeface="Helvetica Neue" panose="02000503000000020004" pitchFamily="2" charset="0"/>
              </a:rPr>
              <a:t>response.status_code</a:t>
            </a:r>
            <a:r>
              <a:rPr lang="en-GB" dirty="0">
                <a:solidFill>
                  <a:schemeClr val="bg1">
                    <a:lumMod val="65000"/>
                  </a:schemeClr>
                </a:solidFill>
                <a:latin typeface="Helvetica Neue" panose="02000503000000020004" pitchFamily="2" charset="0"/>
              </a:rPr>
              <a:t> </a:t>
            </a:r>
          </a:p>
        </p:txBody>
      </p:sp>
      <p:sp>
        <p:nvSpPr>
          <p:cNvPr id="8" name="Rectangle 7">
            <a:extLst>
              <a:ext uri="{FF2B5EF4-FFF2-40B4-BE49-F238E27FC236}">
                <a16:creationId xmlns:a16="http://schemas.microsoft.com/office/drawing/2014/main" id="{6610FE5F-8D5E-DE43-887B-10BA760BBDBC}"/>
              </a:ext>
            </a:extLst>
          </p:cNvPr>
          <p:cNvSpPr/>
          <p:nvPr/>
        </p:nvSpPr>
        <p:spPr>
          <a:xfrm>
            <a:off x="6545313" y="4825244"/>
            <a:ext cx="4050969"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B49CB"/>
                </a:solidFill>
                <a:latin typeface="Helvetica Neue" panose="02000503000000020004" pitchFamily="2" charset="0"/>
              </a:rPr>
              <a:t>CONVERT TO PANDAS DATAFRAME</a:t>
            </a:r>
          </a:p>
          <a:p>
            <a:endParaRPr lang="en-GB" dirty="0">
              <a:solidFill>
                <a:srgbClr val="408080"/>
              </a:solidFill>
            </a:endParaRPr>
          </a:p>
          <a:p>
            <a:r>
              <a:rPr lang="en-GB" dirty="0" err="1">
                <a:solidFill>
                  <a:schemeClr val="bg1">
                    <a:lumMod val="65000"/>
                  </a:schemeClr>
                </a:solidFill>
              </a:rPr>
              <a:t>tmp</a:t>
            </a:r>
            <a:r>
              <a:rPr lang="en-GB" dirty="0">
                <a:solidFill>
                  <a:schemeClr val="bg1">
                    <a:lumMod val="65000"/>
                  </a:schemeClr>
                </a:solidFill>
              </a:rPr>
              <a:t>=</a:t>
            </a:r>
            <a:r>
              <a:rPr lang="en-GB" dirty="0" err="1">
                <a:solidFill>
                  <a:schemeClr val="bg1">
                    <a:lumMod val="65000"/>
                  </a:schemeClr>
                </a:solidFill>
              </a:rPr>
              <a:t>response.json</a:t>
            </a:r>
            <a:r>
              <a:rPr lang="en-GB" dirty="0">
                <a:solidFill>
                  <a:schemeClr val="bg1">
                    <a:lumMod val="65000"/>
                  </a:schemeClr>
                </a:solidFill>
              </a:rPr>
              <a:t>() data=</a:t>
            </a:r>
            <a:r>
              <a:rPr lang="en-GB" dirty="0" err="1">
                <a:solidFill>
                  <a:schemeClr val="bg1">
                    <a:lumMod val="65000"/>
                  </a:schemeClr>
                </a:solidFill>
              </a:rPr>
              <a:t>pd.json_normalize</a:t>
            </a:r>
            <a:r>
              <a:rPr lang="en-GB" dirty="0">
                <a:solidFill>
                  <a:schemeClr val="bg1">
                    <a:lumMod val="65000"/>
                  </a:schemeClr>
                </a:solidFill>
              </a:rPr>
              <a:t>(</a:t>
            </a:r>
            <a:r>
              <a:rPr lang="en-GB" dirty="0" err="1">
                <a:solidFill>
                  <a:schemeClr val="bg1">
                    <a:lumMod val="65000"/>
                  </a:schemeClr>
                </a:solidFill>
              </a:rPr>
              <a:t>tmp</a:t>
            </a:r>
            <a:r>
              <a:rPr lang="en-GB" dirty="0">
                <a:solidFill>
                  <a:schemeClr val="bg1">
                    <a:lumMod val="65000"/>
                  </a:schemeClr>
                </a:solidFill>
              </a:rPr>
              <a:t>)</a:t>
            </a:r>
          </a:p>
        </p:txBody>
      </p:sp>
      <p:cxnSp>
        <p:nvCxnSpPr>
          <p:cNvPr id="10" name="Straight Arrow Connector 9">
            <a:extLst>
              <a:ext uri="{FF2B5EF4-FFF2-40B4-BE49-F238E27FC236}">
                <a16:creationId xmlns:a16="http://schemas.microsoft.com/office/drawing/2014/main" id="{F7C38C07-D810-DC4C-9B8C-465A64327233}"/>
              </a:ext>
            </a:extLst>
          </p:cNvPr>
          <p:cNvCxnSpPr/>
          <p:nvPr/>
        </p:nvCxnSpPr>
        <p:spPr>
          <a:xfrm>
            <a:off x="8570797" y="2781918"/>
            <a:ext cx="0" cy="43020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A5D6B73-637A-724B-8F80-23A8367594AB}"/>
              </a:ext>
            </a:extLst>
          </p:cNvPr>
          <p:cNvCxnSpPr/>
          <p:nvPr/>
        </p:nvCxnSpPr>
        <p:spPr>
          <a:xfrm>
            <a:off x="8570797" y="4412449"/>
            <a:ext cx="0" cy="43020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scheme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Notebook link: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EduardoSchiavo</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AppliedDataScienceCapstone</a:t>
            </a:r>
            <a:r>
              <a:rPr lang="en-US" sz="2200" dirty="0">
                <a:solidFill>
                  <a:schemeClr val="accent3">
                    <a:lumMod val="25000"/>
                  </a:schemeClr>
                </a:solidFill>
                <a:latin typeface="Abadi" panose="020B0604020104020204" pitchFamily="34" charset="0"/>
                <a:hlinkClick r:id="rId3"/>
              </a:rPr>
              <a:t>/blob/83b78656bf8eeede3a8f6cfa84b4c472d650a17a/</a:t>
            </a:r>
            <a:r>
              <a:rPr lang="en-US" sz="2200" dirty="0" err="1">
                <a:solidFill>
                  <a:schemeClr val="accent3">
                    <a:lumMod val="25000"/>
                  </a:schemeClr>
                </a:solidFill>
                <a:latin typeface="Abadi" panose="020B0604020104020204" pitchFamily="34" charset="0"/>
                <a:hlinkClick r:id="rId3"/>
              </a:rPr>
              <a:t>Webscraping.ipynb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0" name="Rectangle 9">
            <a:extLst>
              <a:ext uri="{FF2B5EF4-FFF2-40B4-BE49-F238E27FC236}">
                <a16:creationId xmlns:a16="http://schemas.microsoft.com/office/drawing/2014/main" id="{367F3D12-4FEC-2645-9B9A-E831C6774F16}"/>
              </a:ext>
            </a:extLst>
          </p:cNvPr>
          <p:cNvSpPr/>
          <p:nvPr/>
        </p:nvSpPr>
        <p:spPr>
          <a:xfrm>
            <a:off x="6575349" y="1449000"/>
            <a:ext cx="3859569"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a:solidFill>
                  <a:srgbClr val="0B49CB"/>
                </a:solidFill>
                <a:latin typeface="Helvetica Neue" panose="02000503000000020004" pitchFamily="2" charset="0"/>
              </a:rPr>
              <a:t>GET REQUEST</a:t>
            </a:r>
          </a:p>
          <a:p>
            <a:endParaRPr lang="en-GB" sz="1600" dirty="0">
              <a:solidFill>
                <a:srgbClr val="000000"/>
              </a:solidFill>
              <a:latin typeface="Helvetica Neue" panose="02000503000000020004" pitchFamily="2" charset="0"/>
            </a:endParaRPr>
          </a:p>
          <a:p>
            <a:r>
              <a:rPr lang="en-GB" sz="1600" dirty="0">
                <a:solidFill>
                  <a:schemeClr val="bg1">
                    <a:lumMod val="65000"/>
                  </a:schemeClr>
                </a:solidFill>
                <a:latin typeface="Helvetica Neue" panose="02000503000000020004" pitchFamily="2" charset="0"/>
              </a:rPr>
              <a:t>response = </a:t>
            </a:r>
            <a:r>
              <a:rPr lang="en-GB" sz="1600" dirty="0" err="1">
                <a:solidFill>
                  <a:schemeClr val="bg1">
                    <a:lumMod val="65000"/>
                  </a:schemeClr>
                </a:solidFill>
                <a:latin typeface="Helvetica Neue" panose="02000503000000020004" pitchFamily="2" charset="0"/>
              </a:rPr>
              <a:t>requests.get</a:t>
            </a:r>
            <a:r>
              <a:rPr lang="en-GB" sz="1600" dirty="0">
                <a:solidFill>
                  <a:schemeClr val="bg1">
                    <a:lumMod val="65000"/>
                  </a:schemeClr>
                </a:solidFill>
                <a:latin typeface="Helvetica Neue" panose="02000503000000020004" pitchFamily="2" charset="0"/>
              </a:rPr>
              <a:t>(</a:t>
            </a:r>
            <a:r>
              <a:rPr lang="en-GB" sz="1600" dirty="0" err="1">
                <a:solidFill>
                  <a:schemeClr val="bg1">
                    <a:lumMod val="65000"/>
                  </a:schemeClr>
                </a:solidFill>
                <a:latin typeface="Helvetica Neue" panose="02000503000000020004" pitchFamily="2" charset="0"/>
              </a:rPr>
              <a:t>spacex_url</a:t>
            </a:r>
            <a:r>
              <a:rPr lang="en-GB" sz="1600" dirty="0">
                <a:solidFill>
                  <a:schemeClr val="bg1">
                    <a:lumMod val="65000"/>
                  </a:schemeClr>
                </a:solidFill>
                <a:latin typeface="Helvetica Neue" panose="02000503000000020004" pitchFamily="2" charset="0"/>
              </a:rPr>
              <a:t>) </a:t>
            </a:r>
            <a:endParaRPr lang="en-GB" sz="1600" b="0" i="0" dirty="0">
              <a:solidFill>
                <a:schemeClr val="bg1">
                  <a:lumMod val="65000"/>
                </a:schemeClr>
              </a:solidFill>
              <a:effectLst/>
              <a:latin typeface="Helvetica Neue" panose="02000503000000020004" pitchFamily="2" charset="0"/>
            </a:endParaRPr>
          </a:p>
        </p:txBody>
      </p:sp>
      <p:sp>
        <p:nvSpPr>
          <p:cNvPr id="12" name="Rectangle 11">
            <a:extLst>
              <a:ext uri="{FF2B5EF4-FFF2-40B4-BE49-F238E27FC236}">
                <a16:creationId xmlns:a16="http://schemas.microsoft.com/office/drawing/2014/main" id="{ECA8CF4D-E5D4-D148-BF85-B96934B4F18E}"/>
              </a:ext>
            </a:extLst>
          </p:cNvPr>
          <p:cNvSpPr/>
          <p:nvPr/>
        </p:nvSpPr>
        <p:spPr>
          <a:xfrm>
            <a:off x="6575349" y="2536958"/>
            <a:ext cx="3859569"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a:solidFill>
                  <a:srgbClr val="0B49CB"/>
                </a:solidFill>
                <a:latin typeface="Helvetica Neue" panose="02000503000000020004" pitchFamily="2" charset="0"/>
              </a:rPr>
              <a:t>CONVERT TO BS4 OBJECT</a:t>
            </a:r>
          </a:p>
          <a:p>
            <a:endParaRPr lang="en-GB" sz="1600" dirty="0">
              <a:solidFill>
                <a:srgbClr val="000000"/>
              </a:solidFill>
              <a:latin typeface="Helvetica Neue" panose="02000503000000020004" pitchFamily="2" charset="0"/>
            </a:endParaRPr>
          </a:p>
          <a:p>
            <a:r>
              <a:rPr lang="en-GB" sz="1600" dirty="0" err="1">
                <a:solidFill>
                  <a:schemeClr val="bg1">
                    <a:lumMod val="65000"/>
                  </a:schemeClr>
                </a:solidFill>
                <a:latin typeface="Helvetica Neue" panose="02000503000000020004" pitchFamily="2" charset="0"/>
              </a:rPr>
              <a:t>html_data</a:t>
            </a:r>
            <a:r>
              <a:rPr lang="en-GB" sz="1600" dirty="0">
                <a:solidFill>
                  <a:schemeClr val="bg1">
                    <a:lumMod val="65000"/>
                  </a:schemeClr>
                </a:solidFill>
                <a:latin typeface="Helvetica Neue" panose="02000503000000020004" pitchFamily="2" charset="0"/>
              </a:rPr>
              <a:t>=</a:t>
            </a:r>
            <a:r>
              <a:rPr lang="en-GB" sz="1600" dirty="0" err="1">
                <a:solidFill>
                  <a:schemeClr val="bg1">
                    <a:lumMod val="65000"/>
                  </a:schemeClr>
                </a:solidFill>
                <a:latin typeface="Helvetica Neue" panose="02000503000000020004" pitchFamily="2" charset="0"/>
              </a:rPr>
              <a:t>BeautifulSoup</a:t>
            </a:r>
            <a:r>
              <a:rPr lang="en-GB" sz="1600" dirty="0">
                <a:solidFill>
                  <a:schemeClr val="bg1">
                    <a:lumMod val="65000"/>
                  </a:schemeClr>
                </a:solidFill>
                <a:latin typeface="Helvetica Neue" panose="02000503000000020004" pitchFamily="2" charset="0"/>
              </a:rPr>
              <a:t>(</a:t>
            </a:r>
            <a:r>
              <a:rPr lang="en-GB" sz="1600" dirty="0" err="1">
                <a:solidFill>
                  <a:schemeClr val="bg1">
                    <a:lumMod val="65000"/>
                  </a:schemeClr>
                </a:solidFill>
                <a:latin typeface="Helvetica Neue" panose="02000503000000020004" pitchFamily="2" charset="0"/>
              </a:rPr>
              <a:t>response.text</a:t>
            </a:r>
            <a:r>
              <a:rPr lang="en-GB" sz="1600" dirty="0">
                <a:solidFill>
                  <a:schemeClr val="bg1">
                    <a:lumMod val="65000"/>
                  </a:schemeClr>
                </a:solidFill>
                <a:latin typeface="Helvetica Neue" panose="02000503000000020004" pitchFamily="2" charset="0"/>
              </a:rPr>
              <a:t>, "</a:t>
            </a:r>
            <a:r>
              <a:rPr lang="en-GB" sz="1600" dirty="0" err="1">
                <a:solidFill>
                  <a:schemeClr val="bg1">
                    <a:lumMod val="65000"/>
                  </a:schemeClr>
                </a:solidFill>
                <a:latin typeface="Helvetica Neue" panose="02000503000000020004" pitchFamily="2" charset="0"/>
              </a:rPr>
              <a:t>html.parser</a:t>
            </a:r>
            <a:r>
              <a:rPr lang="en-GB" sz="1600" dirty="0">
                <a:solidFill>
                  <a:schemeClr val="bg1">
                    <a:lumMod val="65000"/>
                  </a:schemeClr>
                </a:solidFill>
                <a:latin typeface="Helvetica Neue" panose="02000503000000020004" pitchFamily="2" charset="0"/>
              </a:rPr>
              <a:t>") </a:t>
            </a:r>
          </a:p>
        </p:txBody>
      </p:sp>
      <p:sp>
        <p:nvSpPr>
          <p:cNvPr id="13" name="Rectangle 12">
            <a:extLst>
              <a:ext uri="{FF2B5EF4-FFF2-40B4-BE49-F238E27FC236}">
                <a16:creationId xmlns:a16="http://schemas.microsoft.com/office/drawing/2014/main" id="{099CFB9D-46CB-CF40-8E58-730C07C95508}"/>
              </a:ext>
            </a:extLst>
          </p:cNvPr>
          <p:cNvSpPr/>
          <p:nvPr/>
        </p:nvSpPr>
        <p:spPr>
          <a:xfrm>
            <a:off x="6575348" y="3858379"/>
            <a:ext cx="3859569"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a:solidFill>
                  <a:srgbClr val="0B49CB"/>
                </a:solidFill>
                <a:latin typeface="Helvetica Neue" panose="02000503000000020004" pitchFamily="2" charset="0"/>
              </a:rPr>
              <a:t>ISOLATE RELEVANT TABLE</a:t>
            </a:r>
          </a:p>
          <a:p>
            <a:endParaRPr lang="en-GB" sz="1600" dirty="0">
              <a:solidFill>
                <a:srgbClr val="000000"/>
              </a:solidFill>
              <a:latin typeface="Helvetica Neue" panose="02000503000000020004" pitchFamily="2" charset="0"/>
            </a:endParaRPr>
          </a:p>
          <a:p>
            <a:r>
              <a:rPr lang="en-GB" sz="1600" dirty="0" err="1">
                <a:solidFill>
                  <a:schemeClr val="bg1">
                    <a:lumMod val="65000"/>
                  </a:schemeClr>
                </a:solidFill>
                <a:latin typeface="Helvetica Neue" panose="02000503000000020004" pitchFamily="2" charset="0"/>
              </a:rPr>
              <a:t>html_tables</a:t>
            </a:r>
            <a:r>
              <a:rPr lang="en-GB" sz="1600" dirty="0">
                <a:solidFill>
                  <a:schemeClr val="bg1">
                    <a:lumMod val="65000"/>
                  </a:schemeClr>
                </a:solidFill>
                <a:latin typeface="Helvetica Neue" panose="02000503000000020004" pitchFamily="2" charset="0"/>
              </a:rPr>
              <a:t>=</a:t>
            </a:r>
            <a:r>
              <a:rPr lang="en-GB" sz="1600" dirty="0" err="1">
                <a:solidFill>
                  <a:schemeClr val="bg1">
                    <a:lumMod val="65000"/>
                  </a:schemeClr>
                </a:solidFill>
                <a:latin typeface="Helvetica Neue" panose="02000503000000020004" pitchFamily="2" charset="0"/>
              </a:rPr>
              <a:t>html_data.find_all</a:t>
            </a:r>
            <a:r>
              <a:rPr lang="en-GB" sz="1600" dirty="0">
                <a:solidFill>
                  <a:schemeClr val="bg1">
                    <a:lumMod val="65000"/>
                  </a:schemeClr>
                </a:solidFill>
                <a:latin typeface="Helvetica Neue" panose="02000503000000020004" pitchFamily="2" charset="0"/>
              </a:rPr>
              <a:t>('table’)</a:t>
            </a:r>
          </a:p>
          <a:p>
            <a:r>
              <a:rPr lang="en-GB" sz="1600" dirty="0" err="1">
                <a:solidFill>
                  <a:schemeClr val="bg1">
                    <a:lumMod val="65000"/>
                  </a:schemeClr>
                </a:solidFill>
                <a:latin typeface="Helvetica Neue" panose="02000503000000020004" pitchFamily="2" charset="0"/>
              </a:rPr>
              <a:t>first_launch_table</a:t>
            </a:r>
            <a:r>
              <a:rPr lang="en-GB" sz="1600" dirty="0">
                <a:solidFill>
                  <a:schemeClr val="bg1">
                    <a:lumMod val="65000"/>
                  </a:schemeClr>
                </a:solidFill>
                <a:latin typeface="Helvetica Neue" panose="02000503000000020004" pitchFamily="2" charset="0"/>
              </a:rPr>
              <a:t> = </a:t>
            </a:r>
            <a:r>
              <a:rPr lang="en-GB" sz="1600" dirty="0" err="1">
                <a:solidFill>
                  <a:schemeClr val="bg1">
                    <a:lumMod val="65000"/>
                  </a:schemeClr>
                </a:solidFill>
                <a:latin typeface="Helvetica Neue" panose="02000503000000020004" pitchFamily="2" charset="0"/>
              </a:rPr>
              <a:t>html_tables</a:t>
            </a:r>
            <a:r>
              <a:rPr lang="en-GB" sz="1600" dirty="0">
                <a:solidFill>
                  <a:schemeClr val="bg1">
                    <a:lumMod val="65000"/>
                  </a:schemeClr>
                </a:solidFill>
                <a:latin typeface="Helvetica Neue" panose="02000503000000020004" pitchFamily="2" charset="0"/>
              </a:rPr>
              <a:t>[2]</a:t>
            </a:r>
            <a:endParaRPr lang="en-GB" sz="1600" b="0" i="0" dirty="0">
              <a:solidFill>
                <a:schemeClr val="bg1">
                  <a:lumMod val="65000"/>
                </a:schemeClr>
              </a:solidFill>
              <a:effectLst/>
              <a:latin typeface="Helvetica Neue" panose="02000503000000020004" pitchFamily="2" charset="0"/>
            </a:endParaRPr>
          </a:p>
        </p:txBody>
      </p:sp>
      <p:sp>
        <p:nvSpPr>
          <p:cNvPr id="14" name="Rectangle 13">
            <a:extLst>
              <a:ext uri="{FF2B5EF4-FFF2-40B4-BE49-F238E27FC236}">
                <a16:creationId xmlns:a16="http://schemas.microsoft.com/office/drawing/2014/main" id="{6D0DE2BF-5B56-4041-A505-9298B637EF7D}"/>
              </a:ext>
            </a:extLst>
          </p:cNvPr>
          <p:cNvSpPr/>
          <p:nvPr/>
        </p:nvSpPr>
        <p:spPr>
          <a:xfrm>
            <a:off x="6575347" y="5188376"/>
            <a:ext cx="3859569"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a:solidFill>
                  <a:srgbClr val="0B49CB"/>
                </a:solidFill>
                <a:latin typeface="Helvetica Neue" panose="02000503000000020004" pitchFamily="2" charset="0"/>
              </a:rPr>
              <a:t>CONVERT TO PD DATAFRAME</a:t>
            </a:r>
          </a:p>
          <a:p>
            <a:endParaRPr lang="en-GB" sz="1600" dirty="0">
              <a:solidFill>
                <a:srgbClr val="000000"/>
              </a:solidFill>
              <a:latin typeface="Helvetica Neue" panose="02000503000000020004" pitchFamily="2" charset="0"/>
            </a:endParaRPr>
          </a:p>
          <a:p>
            <a:r>
              <a:rPr lang="en-GB" sz="1600" dirty="0">
                <a:solidFill>
                  <a:schemeClr val="bg1">
                    <a:lumMod val="65000"/>
                  </a:schemeClr>
                </a:solidFill>
                <a:latin typeface="Helvetica Neue" panose="02000503000000020004" pitchFamily="2" charset="0"/>
              </a:rPr>
              <a:t>See notebook for code</a:t>
            </a:r>
            <a:endParaRPr lang="en-GB" sz="1600" b="0" i="0" dirty="0">
              <a:solidFill>
                <a:schemeClr val="bg1">
                  <a:lumMod val="65000"/>
                </a:schemeClr>
              </a:solidFill>
              <a:effectLst/>
              <a:latin typeface="Helvetica Neue" panose="02000503000000020004" pitchFamily="2" charset="0"/>
            </a:endParaRPr>
          </a:p>
        </p:txBody>
      </p:sp>
      <p:cxnSp>
        <p:nvCxnSpPr>
          <p:cNvPr id="15" name="Straight Arrow Connector 14">
            <a:extLst>
              <a:ext uri="{FF2B5EF4-FFF2-40B4-BE49-F238E27FC236}">
                <a16:creationId xmlns:a16="http://schemas.microsoft.com/office/drawing/2014/main" id="{03C10672-B94E-DF4C-9083-F4E400344FA1}"/>
              </a:ext>
            </a:extLst>
          </p:cNvPr>
          <p:cNvCxnSpPr>
            <a:cxnSpLocks/>
          </p:cNvCxnSpPr>
          <p:nvPr/>
        </p:nvCxnSpPr>
        <p:spPr>
          <a:xfrm>
            <a:off x="8517010" y="2297825"/>
            <a:ext cx="0" cy="23913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9C8CB896-C939-1B47-84BD-C5B6B43E1135}"/>
              </a:ext>
            </a:extLst>
          </p:cNvPr>
          <p:cNvCxnSpPr>
            <a:cxnSpLocks/>
          </p:cNvCxnSpPr>
          <p:nvPr/>
        </p:nvCxnSpPr>
        <p:spPr>
          <a:xfrm>
            <a:off x="8508046" y="3633561"/>
            <a:ext cx="0" cy="23913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E02F8C8D-7C63-E248-A913-FAC0C3DB005B}"/>
              </a:ext>
            </a:extLst>
          </p:cNvPr>
          <p:cNvCxnSpPr>
            <a:cxnSpLocks/>
          </p:cNvCxnSpPr>
          <p:nvPr/>
        </p:nvCxnSpPr>
        <p:spPr>
          <a:xfrm>
            <a:off x="8534940" y="4933444"/>
            <a:ext cx="0" cy="23913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1755</TotalTime>
  <Words>1875</Words>
  <Application>Microsoft Macintosh PowerPoint</Application>
  <PresentationFormat>Widescreen</PresentationFormat>
  <Paragraphs>264</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Helvetica Neue</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EDUARDO SCHIAVO</cp:lastModifiedBy>
  <cp:revision>227</cp:revision>
  <dcterms:created xsi:type="dcterms:W3CDTF">2021-04-29T18:58:34Z</dcterms:created>
  <dcterms:modified xsi:type="dcterms:W3CDTF">2021-11-03T11:41:59Z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